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7"/>
  </p:notesMasterIdLst>
  <p:handoutMasterIdLst>
    <p:handoutMasterId r:id="rId18"/>
  </p:handoutMasterIdLst>
  <p:sldIdLst>
    <p:sldId id="11669" r:id="rId5"/>
    <p:sldId id="11699" r:id="rId6"/>
    <p:sldId id="11704" r:id="rId7"/>
    <p:sldId id="11716" r:id="rId8"/>
    <p:sldId id="11717" r:id="rId9"/>
    <p:sldId id="11719" r:id="rId10"/>
    <p:sldId id="11720" r:id="rId11"/>
    <p:sldId id="11723" r:id="rId12"/>
    <p:sldId id="11722" r:id="rId13"/>
    <p:sldId id="11724" r:id="rId14"/>
    <p:sldId id="11707" r:id="rId15"/>
    <p:sldId id="11714" r:id="rId16"/>
  </p:sldIdLst>
  <p:sldSz cx="12192000" cy="6858000"/>
  <p:notesSz cx="9028113" cy="7077075"/>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249" autoAdjust="0"/>
  </p:normalViewPr>
  <p:slideViewPr>
    <p:cSldViewPr snapToGrid="0">
      <p:cViewPr varScale="1">
        <p:scale>
          <a:sx n="92" d="100"/>
          <a:sy n="92" d="100"/>
        </p:scale>
        <p:origin x="114" y="24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6ABBF3-A506-E495-CECE-E617B12045A5}"/>
              </a:ext>
            </a:extLst>
          </p:cNvPr>
          <p:cNvSpPr>
            <a:spLocks noGrp="1"/>
          </p:cNvSpPr>
          <p:nvPr>
            <p:ph type="hdr" sz="quarter"/>
          </p:nvPr>
        </p:nvSpPr>
        <p:spPr>
          <a:xfrm>
            <a:off x="0" y="0"/>
            <a:ext cx="3912481" cy="354776"/>
          </a:xfrm>
          <a:prstGeom prst="rect">
            <a:avLst/>
          </a:prstGeom>
        </p:spPr>
        <p:txBody>
          <a:bodyPr vert="horz" lIns="87051" tIns="43525" rIns="87051" bIns="43525" rtlCol="0"/>
          <a:lstStyle>
            <a:lvl1pPr algn="l">
              <a:defRPr sz="1100"/>
            </a:lvl1pPr>
          </a:lstStyle>
          <a:p>
            <a:r>
              <a:rPr lang="en-US"/>
              <a:t>Boating Safety &amp; Etiquite Orientation</a:t>
            </a:r>
          </a:p>
        </p:txBody>
      </p:sp>
      <p:sp>
        <p:nvSpPr>
          <p:cNvPr id="3" name="Date Placeholder 2">
            <a:extLst>
              <a:ext uri="{FF2B5EF4-FFF2-40B4-BE49-F238E27FC236}">
                <a16:creationId xmlns:a16="http://schemas.microsoft.com/office/drawing/2014/main" id="{BD2B44EA-3DA7-4950-7BCA-D4F90EDAB7CE}"/>
              </a:ext>
            </a:extLst>
          </p:cNvPr>
          <p:cNvSpPr>
            <a:spLocks noGrp="1"/>
          </p:cNvSpPr>
          <p:nvPr>
            <p:ph type="dt" sz="quarter" idx="1"/>
          </p:nvPr>
        </p:nvSpPr>
        <p:spPr>
          <a:xfrm>
            <a:off x="5114140" y="0"/>
            <a:ext cx="3912481" cy="354776"/>
          </a:xfrm>
          <a:prstGeom prst="rect">
            <a:avLst/>
          </a:prstGeom>
        </p:spPr>
        <p:txBody>
          <a:bodyPr vert="horz" lIns="87051" tIns="43525" rIns="87051" bIns="43525" rtlCol="0"/>
          <a:lstStyle>
            <a:lvl1pPr algn="r">
              <a:defRPr sz="1100"/>
            </a:lvl1pPr>
          </a:lstStyle>
          <a:p>
            <a:fld id="{5603F5C9-3746-4B9C-BDDB-4E5FD91E27BA}" type="datetimeFigureOut">
              <a:rPr lang="en-US" smtClean="0"/>
              <a:t>5/28/2024</a:t>
            </a:fld>
            <a:endParaRPr lang="en-US"/>
          </a:p>
        </p:txBody>
      </p:sp>
      <p:sp>
        <p:nvSpPr>
          <p:cNvPr id="4" name="Footer Placeholder 3">
            <a:extLst>
              <a:ext uri="{FF2B5EF4-FFF2-40B4-BE49-F238E27FC236}">
                <a16:creationId xmlns:a16="http://schemas.microsoft.com/office/drawing/2014/main" id="{C1F77EE0-3A00-8055-A21F-8C3E8CB3B1B3}"/>
              </a:ext>
            </a:extLst>
          </p:cNvPr>
          <p:cNvSpPr>
            <a:spLocks noGrp="1"/>
          </p:cNvSpPr>
          <p:nvPr>
            <p:ph type="ftr" sz="quarter" idx="2"/>
          </p:nvPr>
        </p:nvSpPr>
        <p:spPr>
          <a:xfrm>
            <a:off x="0" y="6722300"/>
            <a:ext cx="3912481" cy="354775"/>
          </a:xfrm>
          <a:prstGeom prst="rect">
            <a:avLst/>
          </a:prstGeom>
        </p:spPr>
        <p:txBody>
          <a:bodyPr vert="horz" lIns="87051" tIns="43525" rIns="87051" bIns="4352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DCC4300B-3363-DC4B-46E6-B03CF12D392D}"/>
              </a:ext>
            </a:extLst>
          </p:cNvPr>
          <p:cNvSpPr>
            <a:spLocks noGrp="1"/>
          </p:cNvSpPr>
          <p:nvPr>
            <p:ph type="sldNum" sz="quarter" idx="3"/>
          </p:nvPr>
        </p:nvSpPr>
        <p:spPr>
          <a:xfrm>
            <a:off x="5114140" y="6722300"/>
            <a:ext cx="3912481" cy="354775"/>
          </a:xfrm>
          <a:prstGeom prst="rect">
            <a:avLst/>
          </a:prstGeom>
        </p:spPr>
        <p:txBody>
          <a:bodyPr vert="horz" lIns="87051" tIns="43525" rIns="87051" bIns="43525" rtlCol="0" anchor="b"/>
          <a:lstStyle>
            <a:lvl1pPr algn="r">
              <a:defRPr sz="1100"/>
            </a:lvl1pPr>
          </a:lstStyle>
          <a:p>
            <a:fld id="{3A7079A2-9342-48E1-991F-7021CECF211C}" type="slidenum">
              <a:rPr lang="en-US" smtClean="0"/>
              <a:t>‹#›</a:t>
            </a:fld>
            <a:endParaRPr lang="en-US"/>
          </a:p>
        </p:txBody>
      </p:sp>
    </p:spTree>
    <p:extLst>
      <p:ext uri="{BB962C8B-B14F-4D97-AF65-F5344CB8AC3E}">
        <p14:creationId xmlns:p14="http://schemas.microsoft.com/office/powerpoint/2010/main" val="95666814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12182" cy="355082"/>
          </a:xfrm>
          <a:prstGeom prst="rect">
            <a:avLst/>
          </a:prstGeom>
        </p:spPr>
        <p:txBody>
          <a:bodyPr vert="horz" lIns="92011" tIns="46005" rIns="92011" bIns="46005" rtlCol="0"/>
          <a:lstStyle>
            <a:lvl1pPr algn="l">
              <a:defRPr sz="1200"/>
            </a:lvl1pPr>
          </a:lstStyle>
          <a:p>
            <a:r>
              <a:rPr lang="en-US"/>
              <a:t>Boating Safety &amp; Etiquite Orientation</a:t>
            </a:r>
            <a:endParaRPr lang="en-US" dirty="0"/>
          </a:p>
        </p:txBody>
      </p:sp>
      <p:sp>
        <p:nvSpPr>
          <p:cNvPr id="3" name="Date Placeholder 2"/>
          <p:cNvSpPr>
            <a:spLocks noGrp="1"/>
          </p:cNvSpPr>
          <p:nvPr>
            <p:ph type="dt" idx="1"/>
          </p:nvPr>
        </p:nvSpPr>
        <p:spPr>
          <a:xfrm>
            <a:off x="5113841" y="1"/>
            <a:ext cx="3912182" cy="355082"/>
          </a:xfrm>
          <a:prstGeom prst="rect">
            <a:avLst/>
          </a:prstGeom>
        </p:spPr>
        <p:txBody>
          <a:bodyPr vert="horz" lIns="92011" tIns="46005" rIns="92011" bIns="46005" rtlCol="0"/>
          <a:lstStyle>
            <a:lvl1pPr algn="r">
              <a:defRPr sz="1200"/>
            </a:lvl1pPr>
          </a:lstStyle>
          <a:p>
            <a:fld id="{F38C6FAD-9349-4DC7-BEC2-17764454667C}" type="datetimeFigureOut">
              <a:rPr lang="en-US" smtClean="0"/>
              <a:t>5/28/2024</a:t>
            </a:fld>
            <a:endParaRPr lang="en-US" dirty="0"/>
          </a:p>
        </p:txBody>
      </p:sp>
      <p:sp>
        <p:nvSpPr>
          <p:cNvPr id="4" name="Slide Image Placeholder 3"/>
          <p:cNvSpPr>
            <a:spLocks noGrp="1" noRot="1" noChangeAspect="1"/>
          </p:cNvSpPr>
          <p:nvPr>
            <p:ph type="sldImg" idx="2"/>
          </p:nvPr>
        </p:nvSpPr>
        <p:spPr>
          <a:xfrm>
            <a:off x="2390775" y="884238"/>
            <a:ext cx="4246563" cy="2389187"/>
          </a:xfrm>
          <a:prstGeom prst="rect">
            <a:avLst/>
          </a:prstGeom>
          <a:noFill/>
          <a:ln w="12700">
            <a:solidFill>
              <a:prstClr val="black"/>
            </a:solidFill>
          </a:ln>
        </p:spPr>
        <p:txBody>
          <a:bodyPr vert="horz" lIns="92011" tIns="46005" rIns="92011" bIns="46005" rtlCol="0" anchor="ctr"/>
          <a:lstStyle/>
          <a:p>
            <a:endParaRPr lang="en-US" dirty="0"/>
          </a:p>
        </p:txBody>
      </p:sp>
      <p:sp>
        <p:nvSpPr>
          <p:cNvPr id="5" name="Notes Placeholder 4"/>
          <p:cNvSpPr>
            <a:spLocks noGrp="1"/>
          </p:cNvSpPr>
          <p:nvPr>
            <p:ph type="body" sz="quarter" idx="3"/>
          </p:nvPr>
        </p:nvSpPr>
        <p:spPr>
          <a:xfrm>
            <a:off x="902812" y="3405843"/>
            <a:ext cx="7222490" cy="2786599"/>
          </a:xfrm>
          <a:prstGeom prst="rect">
            <a:avLst/>
          </a:prstGeom>
        </p:spPr>
        <p:txBody>
          <a:bodyPr vert="horz" lIns="92011" tIns="46005" rIns="92011" bIns="460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5"/>
            <a:ext cx="3912182" cy="355081"/>
          </a:xfrm>
          <a:prstGeom prst="rect">
            <a:avLst/>
          </a:prstGeom>
        </p:spPr>
        <p:txBody>
          <a:bodyPr vert="horz" lIns="92011" tIns="46005" rIns="92011" bIns="4600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13841" y="6721995"/>
            <a:ext cx="3912182" cy="355081"/>
          </a:xfrm>
          <a:prstGeom prst="rect">
            <a:avLst/>
          </a:prstGeom>
        </p:spPr>
        <p:txBody>
          <a:bodyPr vert="horz" lIns="92011" tIns="46005" rIns="92011" bIns="46005" rtlCol="0" anchor="b"/>
          <a:lstStyle>
            <a:lvl1pPr algn="r">
              <a:defRPr sz="1200"/>
            </a:lvl1pPr>
          </a:lstStyle>
          <a:p>
            <a:fld id="{FB9173D5-6909-4798-AFD6-AF920B397540}" type="slidenum">
              <a:rPr lang="en-US" smtClean="0"/>
              <a:t>‹#›</a:t>
            </a:fld>
            <a:endParaRPr lang="en-US" dirty="0"/>
          </a:p>
        </p:txBody>
      </p:sp>
    </p:spTree>
    <p:extLst>
      <p:ext uri="{BB962C8B-B14F-4D97-AF65-F5344CB8AC3E}">
        <p14:creationId xmlns:p14="http://schemas.microsoft.com/office/powerpoint/2010/main" val="201368062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884238"/>
            <a:ext cx="4246563" cy="23891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9173D5-6909-4798-AFD6-AF920B397540}" type="slidenum">
              <a:rPr lang="en-US" smtClean="0"/>
              <a:t>1</a:t>
            </a:fld>
            <a:endParaRPr lang="en-US" dirty="0"/>
          </a:p>
        </p:txBody>
      </p:sp>
      <p:sp>
        <p:nvSpPr>
          <p:cNvPr id="5" name="Header Placeholder 4">
            <a:extLst>
              <a:ext uri="{FF2B5EF4-FFF2-40B4-BE49-F238E27FC236}">
                <a16:creationId xmlns:a16="http://schemas.microsoft.com/office/drawing/2014/main" id="{A4D045B9-7F54-B28C-037E-AF9FCDEB85F7}"/>
              </a:ext>
            </a:extLst>
          </p:cNvPr>
          <p:cNvSpPr>
            <a:spLocks noGrp="1"/>
          </p:cNvSpPr>
          <p:nvPr>
            <p:ph type="hdr" sz="quarter"/>
          </p:nvPr>
        </p:nvSpPr>
        <p:spPr/>
        <p:txBody>
          <a:bodyPr/>
          <a:lstStyle/>
          <a:p>
            <a:r>
              <a:rPr lang="en-US"/>
              <a:t>Boating Safety &amp; Etiquite Orientation</a:t>
            </a:r>
            <a:endParaRPr lang="en-US" dirty="0"/>
          </a:p>
        </p:txBody>
      </p:sp>
    </p:spTree>
    <p:extLst>
      <p:ext uri="{BB962C8B-B14F-4D97-AF65-F5344CB8AC3E}">
        <p14:creationId xmlns:p14="http://schemas.microsoft.com/office/powerpoint/2010/main" val="211288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0775" y="884238"/>
            <a:ext cx="4246563" cy="2389187"/>
          </a:xfrm>
        </p:spPr>
      </p:sp>
      <p:sp>
        <p:nvSpPr>
          <p:cNvPr id="3" name="Notes Placeholder 2"/>
          <p:cNvSpPr>
            <a:spLocks noGrp="1"/>
          </p:cNvSpPr>
          <p:nvPr>
            <p:ph type="body" idx="1"/>
          </p:nvPr>
        </p:nvSpPr>
        <p:spPr/>
        <p:txBody>
          <a:bodyPr/>
          <a:lstStyle/>
          <a:p>
            <a:r>
              <a:rPr lang="en-US" dirty="0"/>
              <a:t>Mission – why do we exist?  Preserve resources . . . No lake, no roads, no reason to come here – property values tank</a:t>
            </a:r>
          </a:p>
          <a:p>
            <a:r>
              <a:rPr lang="en-US" dirty="0"/>
              <a:t>Vision – what is our desired future state?  we want enjoy and future generations to enjoy . . . Well then we have to be committed to the vision</a:t>
            </a:r>
          </a:p>
          <a:p>
            <a:r>
              <a:rPr lang="en-US" dirty="0"/>
              <a:t>Values – what are our guiding principles? Improve our community, ensure safety, open communication </a:t>
            </a:r>
          </a:p>
        </p:txBody>
      </p:sp>
      <p:sp>
        <p:nvSpPr>
          <p:cNvPr id="4" name="Slide Number Placeholder 3"/>
          <p:cNvSpPr>
            <a:spLocks noGrp="1"/>
          </p:cNvSpPr>
          <p:nvPr>
            <p:ph type="sldNum" sz="quarter" idx="5"/>
          </p:nvPr>
        </p:nvSpPr>
        <p:spPr/>
        <p:txBody>
          <a:bodyPr/>
          <a:lstStyle/>
          <a:p>
            <a:fld id="{FB9173D5-6909-4798-AFD6-AF920B397540}" type="slidenum">
              <a:rPr lang="en-US" smtClean="0"/>
              <a:t>2</a:t>
            </a:fld>
            <a:endParaRPr lang="en-US" dirty="0"/>
          </a:p>
        </p:txBody>
      </p:sp>
      <p:sp>
        <p:nvSpPr>
          <p:cNvPr id="5" name="Header Placeholder 4">
            <a:extLst>
              <a:ext uri="{FF2B5EF4-FFF2-40B4-BE49-F238E27FC236}">
                <a16:creationId xmlns:a16="http://schemas.microsoft.com/office/drawing/2014/main" id="{5E14151C-91D2-7EB9-8006-40CC7203E976}"/>
              </a:ext>
            </a:extLst>
          </p:cNvPr>
          <p:cNvSpPr>
            <a:spLocks noGrp="1"/>
          </p:cNvSpPr>
          <p:nvPr>
            <p:ph type="hdr" sz="quarter"/>
          </p:nvPr>
        </p:nvSpPr>
        <p:spPr/>
        <p:txBody>
          <a:bodyPr/>
          <a:lstStyle/>
          <a:p>
            <a:r>
              <a:rPr lang="en-US"/>
              <a:t>Boating Safety &amp; Etiquite Orientation</a:t>
            </a:r>
            <a:endParaRPr lang="en-US" dirty="0"/>
          </a:p>
        </p:txBody>
      </p:sp>
    </p:spTree>
    <p:extLst>
      <p:ext uri="{BB962C8B-B14F-4D97-AF65-F5344CB8AC3E}">
        <p14:creationId xmlns:p14="http://schemas.microsoft.com/office/powerpoint/2010/main" val="467122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03300"/>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CF69C7-1CAC-4FAA-8AC1-0999F05D3474}"/>
              </a:ext>
            </a:extLst>
          </p:cNvPr>
          <p:cNvGraphicFramePr>
            <a:graphicFrameLocks noChangeAspect="1"/>
          </p:cNvGraphicFramePr>
          <p:nvPr userDrawn="1">
            <p:custDataLst>
              <p:tags r:id="rId1"/>
            </p:custDataLst>
            <p:extLst>
              <p:ext uri="{D42A27DB-BD31-4B8C-83A1-F6EECF244321}">
                <p14:modId xmlns:p14="http://schemas.microsoft.com/office/powerpoint/2010/main" val="115625514"/>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9CF69C7-1CAC-4FAA-8AC1-0999F05D3474}"/>
                          </a:ext>
                        </a:extLst>
                      </p:cNvPr>
                      <p:cNvPicPr/>
                      <p:nvPr/>
                    </p:nvPicPr>
                    <p:blipFill>
                      <a:blip r:embed="rId5"/>
                      <a:stretch>
                        <a:fillRect/>
                      </a:stretch>
                    </p:blipFill>
                    <p:spPr>
                      <a:xfrm>
                        <a:off x="1589" y="1588"/>
                        <a:ext cx="1589"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9791041-1F02-4011-AD13-337B413A9657}"/>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0" i="0" baseline="0" dirty="0">
              <a:solidFill>
                <a:schemeClr val="tx2"/>
              </a:solidFill>
              <a:latin typeface="Arial" panose="020B0604020202020204" pitchFamily="34" charset="0"/>
              <a:ea typeface="Roboto" panose="02000000000000000000" pitchFamily="2" charset="0"/>
              <a:cs typeface="+mj-cs"/>
              <a:sym typeface="Arial" panose="020B0604020202020204" pitchFamily="34" charset="0"/>
            </a:endParaRPr>
          </a:p>
        </p:txBody>
      </p:sp>
      <p:sp>
        <p:nvSpPr>
          <p:cNvPr id="2" name="Title 1"/>
          <p:cNvSpPr>
            <a:spLocks noGrp="1"/>
          </p:cNvSpPr>
          <p:nvPr>
            <p:ph type="ctrTitle"/>
          </p:nvPr>
        </p:nvSpPr>
        <p:spPr>
          <a:xfrm>
            <a:off x="541210" y="1722475"/>
            <a:ext cx="11036990" cy="1594883"/>
          </a:xfrm>
        </p:spPr>
        <p:txBody>
          <a:bodyPr anchor="b">
            <a:normAutofit/>
          </a:bodyPr>
          <a:lstStyle>
            <a:lvl1pPr algn="l">
              <a:defRPr sz="5400">
                <a:solidFill>
                  <a:schemeClr val="bg1"/>
                </a:solidFill>
                <a:latin typeface="+mj-lt"/>
                <a:ea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541212" y="3405449"/>
            <a:ext cx="11036990" cy="397661"/>
          </a:xfrm>
        </p:spPr>
        <p:txBody>
          <a:bodyPr anchor="t">
            <a:noAutofit/>
          </a:bodyPr>
          <a:lstStyle>
            <a:lvl1pPr marL="0" indent="0" algn="l">
              <a:buNone/>
              <a:defRPr sz="2800">
                <a:solidFill>
                  <a:schemeClr val="bg1"/>
                </a:solidFill>
                <a:latin typeface="+mj-lt"/>
                <a:ea typeface="Roboto" panose="02000000000000000000" pitchFamily="2" charset="0"/>
              </a:defRPr>
            </a:lvl1pPr>
            <a:lvl2pPr marL="457199" indent="0" algn="ctr">
              <a:buNone/>
              <a:defRPr sz="2000"/>
            </a:lvl2pPr>
            <a:lvl3pPr marL="914398" indent="0" algn="ctr">
              <a:buNone/>
              <a:defRPr sz="1800"/>
            </a:lvl3pPr>
            <a:lvl4pPr marL="1371599" indent="0" algn="ctr">
              <a:buNone/>
              <a:defRPr sz="1600"/>
            </a:lvl4pPr>
            <a:lvl5pPr marL="1828798" indent="0" algn="ctr">
              <a:buNone/>
              <a:defRPr sz="1600"/>
            </a:lvl5pPr>
            <a:lvl6pPr marL="2285997" indent="0" algn="ctr">
              <a:buNone/>
              <a:defRPr sz="1600"/>
            </a:lvl6pPr>
            <a:lvl7pPr marL="2743196" indent="0" algn="ctr">
              <a:buNone/>
              <a:defRPr sz="1600"/>
            </a:lvl7pPr>
            <a:lvl8pPr marL="3200396" indent="0" algn="ctr">
              <a:buNone/>
              <a:defRPr sz="1600"/>
            </a:lvl8pPr>
            <a:lvl9pPr marL="3657595" indent="0" algn="ctr">
              <a:buNone/>
              <a:defRPr sz="1600"/>
            </a:lvl9pPr>
          </a:lstStyle>
          <a:p>
            <a:r>
              <a:rPr lang="en-US" dirty="0"/>
              <a:t>Click to edit Master subtitle style</a:t>
            </a:r>
          </a:p>
        </p:txBody>
      </p:sp>
      <p:sp>
        <p:nvSpPr>
          <p:cNvPr id="17" name="Text Placeholder 16"/>
          <p:cNvSpPr>
            <a:spLocks noGrp="1"/>
          </p:cNvSpPr>
          <p:nvPr>
            <p:ph type="body" sz="quarter" idx="10"/>
          </p:nvPr>
        </p:nvSpPr>
        <p:spPr>
          <a:xfrm>
            <a:off x="541210" y="3927379"/>
            <a:ext cx="11036990" cy="409408"/>
          </a:xfrm>
        </p:spPr>
        <p:txBody>
          <a:bodyPr anchor="ctr">
            <a:noAutofit/>
          </a:bodyPr>
          <a:lstStyle>
            <a:lvl1pPr marL="0" indent="0">
              <a:buNone/>
              <a:defRPr sz="1800">
                <a:solidFill>
                  <a:schemeClr val="bg1"/>
                </a:solidFill>
                <a:latin typeface="+mj-lt"/>
                <a:ea typeface="Roboto" panose="02000000000000000000" pitchFamily="2" charset="0"/>
              </a:defRPr>
            </a:lvl1pPr>
          </a:lstStyle>
          <a:p>
            <a:pPr lvl="0"/>
            <a:r>
              <a:rPr lang="en-US" dirty="0"/>
              <a:t>Click to edit Master text styles</a:t>
            </a:r>
          </a:p>
        </p:txBody>
      </p:sp>
      <p:sp>
        <p:nvSpPr>
          <p:cNvPr id="31" name="Text Placeholder 19"/>
          <p:cNvSpPr txBox="1">
            <a:spLocks/>
          </p:cNvSpPr>
          <p:nvPr/>
        </p:nvSpPr>
        <p:spPr>
          <a:xfrm>
            <a:off x="180221" y="6314205"/>
            <a:ext cx="3995995" cy="38548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396875" indent="-192088"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588963" indent="-16827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769938" indent="-1809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950913" indent="-1571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98"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bg1"/>
                </a:solidFill>
                <a:latin typeface="+mj-lt"/>
                <a:ea typeface="Roboto" panose="02000000000000000000" pitchFamily="2" charset="0"/>
              </a:rPr>
              <a:t>ILPOA Board of Directors</a:t>
            </a:r>
          </a:p>
        </p:txBody>
      </p:sp>
      <p:pic>
        <p:nvPicPr>
          <p:cNvPr id="1026" name="Picture 2">
            <a:extLst>
              <a:ext uri="{FF2B5EF4-FFF2-40B4-BE49-F238E27FC236}">
                <a16:creationId xmlns:a16="http://schemas.microsoft.com/office/drawing/2014/main" id="{3ABCBBB6-1DCC-4D7E-9C66-264632F3308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62745" y="158314"/>
            <a:ext cx="2064326" cy="14010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42869236-B6EA-45F6-8490-67C7A0A7597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319996" y="6230165"/>
            <a:ext cx="691784" cy="46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15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003300"/>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E98DF6B-2771-4DBB-8760-71AF3466C953}"/>
              </a:ext>
            </a:extLst>
          </p:cNvPr>
          <p:cNvGraphicFramePr>
            <a:graphicFrameLocks noChangeAspect="1"/>
          </p:cNvGraphicFramePr>
          <p:nvPr userDrawn="1">
            <p:custDataLst>
              <p:tags r:id="rId1"/>
            </p:custDataLst>
            <p:extLst>
              <p:ext uri="{D42A27DB-BD31-4B8C-83A1-F6EECF244321}">
                <p14:modId xmlns:p14="http://schemas.microsoft.com/office/powerpoint/2010/main" val="268879320"/>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3E98DF6B-2771-4DBB-8760-71AF3466C953}"/>
                          </a:ext>
                        </a:extLst>
                      </p:cNvPr>
                      <p:cNvPicPr/>
                      <p:nvPr/>
                    </p:nvPicPr>
                    <p:blipFill>
                      <a:blip r:embed="rId5"/>
                      <a:stretch>
                        <a:fillRect/>
                      </a:stretch>
                    </p:blipFill>
                    <p:spPr>
                      <a:xfrm>
                        <a:off x="1589" y="1588"/>
                        <a:ext cx="1589"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24BDA57-9D68-4208-A011-AEA0D1D064E6}"/>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0" i="0" baseline="0" dirty="0">
              <a:solidFill>
                <a:schemeClr val="tx2"/>
              </a:solidFill>
              <a:latin typeface="Roboto" panose="02000000000000000000" pitchFamily="2" charset="0"/>
              <a:ea typeface="Roboto" panose="02000000000000000000" pitchFamily="2" charset="0"/>
              <a:cs typeface="+mj-cs"/>
              <a:sym typeface="Roboto" panose="02000000000000000000" pitchFamily="2" charset="0"/>
            </a:endParaRPr>
          </a:p>
        </p:txBody>
      </p:sp>
      <p:sp>
        <p:nvSpPr>
          <p:cNvPr id="2" name="Title 1">
            <a:extLst>
              <a:ext uri="{FF2B5EF4-FFF2-40B4-BE49-F238E27FC236}">
                <a16:creationId xmlns:a16="http://schemas.microsoft.com/office/drawing/2014/main" id="{DFCCCB16-91F9-4682-BCA6-1268F1CF245C}"/>
              </a:ext>
            </a:extLst>
          </p:cNvPr>
          <p:cNvSpPr>
            <a:spLocks noGrp="1"/>
          </p:cNvSpPr>
          <p:nvPr>
            <p:ph type="title"/>
          </p:nvPr>
        </p:nvSpPr>
        <p:spPr>
          <a:xfrm>
            <a:off x="240631" y="376518"/>
            <a:ext cx="11730789" cy="5681734"/>
          </a:xfrm>
        </p:spPr>
        <p:txBody>
          <a:bodyPr>
            <a:normAutofit/>
          </a:bodyPr>
          <a:lstStyle>
            <a:lvl1pPr>
              <a:defRPr sz="5400">
                <a:solidFill>
                  <a:schemeClr val="bg1"/>
                </a:solidFill>
              </a:defRPr>
            </a:lvl1pPr>
          </a:lstStyle>
          <a:p>
            <a:r>
              <a:rPr lang="en-US"/>
              <a:t>Click to edit Master title style</a:t>
            </a:r>
          </a:p>
        </p:txBody>
      </p:sp>
      <p:pic>
        <p:nvPicPr>
          <p:cNvPr id="8" name="Picture 2">
            <a:extLst>
              <a:ext uri="{FF2B5EF4-FFF2-40B4-BE49-F238E27FC236}">
                <a16:creationId xmlns:a16="http://schemas.microsoft.com/office/drawing/2014/main" id="{0ECC9ACE-BCD2-432F-A6AA-B1961EED76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319996" y="6230165"/>
            <a:ext cx="691784" cy="46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700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dirty="0"/>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2" y="1443037"/>
            <a:ext cx="117348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07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dirty="0"/>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2" y="1443037"/>
            <a:ext cx="5639547"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34D4D-039D-4270-8CBC-8D0ACEF79923}"/>
              </a:ext>
            </a:extLst>
          </p:cNvPr>
          <p:cNvSpPr>
            <a:spLocks noGrp="1"/>
          </p:cNvSpPr>
          <p:nvPr>
            <p:ph type="body" sz="quarter" idx="13"/>
          </p:nvPr>
        </p:nvSpPr>
        <p:spPr>
          <a:xfrm>
            <a:off x="6337859" y="1460500"/>
            <a:ext cx="5641848"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7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w/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pPr algn="r"/>
            <a:fld id="{8FB4CE90-470A-43E3-A052-3E8AD880B4A5}" type="slidenum">
              <a:rPr lang="en-US" smtClean="0"/>
              <a:pPr algn="r"/>
              <a:t>‹#›</a:t>
            </a:fld>
            <a:endParaRPr lang="en-US" dirty="0"/>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299" y="1443037"/>
            <a:ext cx="7315200" cy="47067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C0AC987B-0659-4BC7-B0F8-0F7209F60BEB}"/>
              </a:ext>
            </a:extLst>
          </p:cNvPr>
          <p:cNvSpPr>
            <a:spLocks noGrp="1"/>
          </p:cNvSpPr>
          <p:nvPr>
            <p:ph type="pic" sz="quarter" idx="14" hasCustomPrompt="1"/>
          </p:nvPr>
        </p:nvSpPr>
        <p:spPr>
          <a:xfrm>
            <a:off x="7865585" y="1443037"/>
            <a:ext cx="4114800" cy="4114800"/>
          </a:xfrm>
        </p:spPr>
        <p:txBody>
          <a:bodyPr anchor="t">
            <a:normAutofit/>
          </a:bodyPr>
          <a:lstStyle>
            <a:lvl1pPr marL="0" indent="0" algn="ctr">
              <a:buNone/>
              <a:defRPr sz="1800">
                <a:solidFill>
                  <a:schemeClr val="accent3"/>
                </a:solidFill>
              </a:defRPr>
            </a:lvl1pPr>
          </a:lstStyle>
          <a:p>
            <a:r>
              <a:rPr lang="en-US" dirty="0"/>
              <a:t>To add a picture, click on the icon in the center of this box.</a:t>
            </a:r>
          </a:p>
        </p:txBody>
      </p:sp>
    </p:spTree>
    <p:extLst>
      <p:ext uri="{BB962C8B-B14F-4D97-AF65-F5344CB8AC3E}">
        <p14:creationId xmlns:p14="http://schemas.microsoft.com/office/powerpoint/2010/main" val="63961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B9B5B7CF-50D1-4142-8E91-4D0439169C16}"/>
              </a:ext>
            </a:extLst>
          </p:cNvPr>
          <p:cNvSpPr>
            <a:spLocks noGrp="1"/>
          </p:cNvSpPr>
          <p:nvPr>
            <p:ph type="sldNum" sz="quarter" idx="11"/>
          </p:nvPr>
        </p:nvSpPr>
        <p:spPr/>
        <p:txBody>
          <a:bodyPr/>
          <a:lstStyle/>
          <a:p>
            <a:pPr algn="r"/>
            <a:fld id="{8FB4CE90-470A-43E3-A052-3E8AD880B4A5}" type="slidenum">
              <a:rPr lang="en-US" smtClean="0"/>
              <a:pPr algn="r"/>
              <a:t>‹#›</a:t>
            </a:fld>
            <a:endParaRPr lang="en-US" dirty="0"/>
          </a:p>
        </p:txBody>
      </p:sp>
    </p:spTree>
    <p:extLst>
      <p:ext uri="{BB962C8B-B14F-4D97-AF65-F5344CB8AC3E}">
        <p14:creationId xmlns:p14="http://schemas.microsoft.com/office/powerpoint/2010/main" val="127991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ogo layout">
    <p:bg>
      <p:bgPr>
        <a:solidFill>
          <a:srgbClr val="003300"/>
        </a:solidFill>
        <a:effectLst/>
      </p:bgPr>
    </p:bg>
    <p:spTree>
      <p:nvGrpSpPr>
        <p:cNvPr id="1" name=""/>
        <p:cNvGrpSpPr/>
        <p:nvPr/>
      </p:nvGrpSpPr>
      <p:grpSpPr>
        <a:xfrm>
          <a:off x="0" y="0"/>
          <a:ext cx="0" cy="0"/>
          <a:chOff x="0" y="0"/>
          <a:chExt cx="0" cy="0"/>
        </a:xfrm>
      </p:grpSpPr>
      <p:pic>
        <p:nvPicPr>
          <p:cNvPr id="44" name="Picture 2">
            <a:extLst>
              <a:ext uri="{FF2B5EF4-FFF2-40B4-BE49-F238E27FC236}">
                <a16:creationId xmlns:a16="http://schemas.microsoft.com/office/drawing/2014/main" id="{6280A9F3-D514-4684-9BD8-D92600DC19A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3650" y="1679205"/>
            <a:ext cx="3521429" cy="239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1ECE-1DEF-445C-BADD-78B709AED41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F76645-EEF5-47C8-9850-A668E33E3A7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31A5BC-E072-4893-A138-20543EDDCC1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BAB48EC-846E-4B95-A155-6DB8713EA4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BCE97A-91D8-4A16-A32F-0BFBFA96AB6E}"/>
              </a:ext>
            </a:extLst>
          </p:cNvPr>
          <p:cNvSpPr>
            <a:spLocks noGrp="1"/>
          </p:cNvSpPr>
          <p:nvPr>
            <p:ph type="sldNum" sz="quarter" idx="12"/>
          </p:nvPr>
        </p:nvSpPr>
        <p:spPr/>
        <p:txBody>
          <a:bodyPr/>
          <a:lstStyle/>
          <a:p>
            <a:fld id="{E34F0D9B-C5BB-4964-9FDA-5614DEFF43E3}" type="slidenum">
              <a:rPr lang="en-US" smtClean="0"/>
              <a:t>‹#›</a:t>
            </a:fld>
            <a:endParaRPr lang="en-US" dirty="0"/>
          </a:p>
        </p:txBody>
      </p:sp>
    </p:spTree>
    <p:extLst>
      <p:ext uri="{BB962C8B-B14F-4D97-AF65-F5344CB8AC3E}">
        <p14:creationId xmlns:p14="http://schemas.microsoft.com/office/powerpoint/2010/main" val="217372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704ACA8-0887-4F01-8919-1515C443B405}"/>
              </a:ext>
            </a:extLst>
          </p:cNvPr>
          <p:cNvGraphicFramePr>
            <a:graphicFrameLocks noChangeAspect="1"/>
          </p:cNvGraphicFramePr>
          <p:nvPr userDrawn="1">
            <p:custDataLst>
              <p:tags r:id="rId10"/>
            </p:custDataLst>
            <p:extLst>
              <p:ext uri="{D42A27DB-BD31-4B8C-83A1-F6EECF244321}">
                <p14:modId xmlns:p14="http://schemas.microsoft.com/office/powerpoint/2010/main" val="3102873170"/>
              </p:ext>
            </p:extLst>
          </p:nvPr>
        </p:nvGraphicFramePr>
        <p:xfrm>
          <a:off x="1589" y="1588"/>
          <a:ext cx="1589" cy="1588"/>
        </p:xfrm>
        <a:graphic>
          <a:graphicData uri="http://schemas.openxmlformats.org/presentationml/2006/ole">
            <mc:AlternateContent xmlns:mc="http://schemas.openxmlformats.org/markup-compatibility/2006">
              <mc:Choice xmlns:v="urn:schemas-microsoft-com:vml" Requires="v">
                <p:oleObj name="think-cell Slide" r:id="rId12" imgW="383" imgH="384" progId="TCLayout.ActiveDocument.1">
                  <p:embed/>
                </p:oleObj>
              </mc:Choice>
              <mc:Fallback>
                <p:oleObj name="think-cell Slide" r:id="rId12" imgW="383" imgH="384" progId="TCLayout.ActiveDocument.1">
                  <p:embed/>
                  <p:pic>
                    <p:nvPicPr>
                      <p:cNvPr id="7" name="Object 6" hidden="1">
                        <a:extLst>
                          <a:ext uri="{FF2B5EF4-FFF2-40B4-BE49-F238E27FC236}">
                            <a16:creationId xmlns:a16="http://schemas.microsoft.com/office/drawing/2014/main" id="{B704ACA8-0887-4F01-8919-1515C443B405}"/>
                          </a:ext>
                        </a:extLst>
                      </p:cNvPr>
                      <p:cNvPicPr/>
                      <p:nvPr/>
                    </p:nvPicPr>
                    <p:blipFill>
                      <a:blip r:embed="rId13"/>
                      <a:stretch>
                        <a:fillRect/>
                      </a:stretch>
                    </p:blipFill>
                    <p:spPr>
                      <a:xfrm>
                        <a:off x="1589" y="1588"/>
                        <a:ext cx="1589"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649163B-1ADC-4E26-BD28-DCE4FE419DA6}"/>
              </a:ext>
            </a:extLst>
          </p:cNvPr>
          <p:cNvSpPr/>
          <p:nvPr userDrawn="1">
            <p:custDataLst>
              <p:tags r:id="rId11"/>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000" b="0" i="0" baseline="0" dirty="0">
              <a:solidFill>
                <a:schemeClr val="tx2"/>
              </a:solidFill>
              <a:latin typeface="Arial" panose="020B0604020202020204" pitchFamily="34" charset="0"/>
              <a:ea typeface="Roboto" panose="02000000000000000000" pitchFamily="2" charset="0"/>
              <a:cs typeface="+mj-cs"/>
              <a:sym typeface="Arial" panose="020B0604020202020204" pitchFamily="34" charset="0"/>
            </a:endParaRPr>
          </a:p>
        </p:txBody>
      </p:sp>
      <p:sp>
        <p:nvSpPr>
          <p:cNvPr id="5" name="Slide Number Placeholder 4">
            <a:extLst>
              <a:ext uri="{FF2B5EF4-FFF2-40B4-BE49-F238E27FC236}">
                <a16:creationId xmlns:a16="http://schemas.microsoft.com/office/drawing/2014/main" id="{FE237E5C-E878-46AB-9E8B-4290B755A61D}"/>
              </a:ext>
            </a:extLst>
          </p:cNvPr>
          <p:cNvSpPr>
            <a:spLocks noGrp="1"/>
          </p:cNvSpPr>
          <p:nvPr>
            <p:ph type="sldNum" sz="quarter" idx="4"/>
          </p:nvPr>
        </p:nvSpPr>
        <p:spPr>
          <a:xfrm>
            <a:off x="10606577" y="6352941"/>
            <a:ext cx="628657" cy="276999"/>
          </a:xfrm>
          <a:prstGeom prst="rect">
            <a:avLst/>
          </a:prstGeom>
          <a:noFill/>
        </p:spPr>
        <p:txBody>
          <a:bodyPr wrap="square" rtlCol="0">
            <a:spAutoFit/>
          </a:bodyPr>
          <a:lstStyle>
            <a:lvl1pPr algn="r">
              <a:defRPr lang="en-US" sz="1200" smtClean="0">
                <a:solidFill>
                  <a:schemeClr val="accent5"/>
                </a:solidFill>
                <a:latin typeface="+mj-lt"/>
                <a:ea typeface="Roboto" panose="02000000000000000000" pitchFamily="2" charset="0"/>
              </a:defRPr>
            </a:lvl1pPr>
          </a:lstStyle>
          <a:p>
            <a:fld id="{8FB4CE90-470A-43E3-A052-3E8AD880B4A5}" type="slidenum">
              <a:rPr lang="en-US" smtClean="0"/>
              <a:pPr/>
              <a:t>‹#›</a:t>
            </a:fld>
            <a:endParaRPr lang="en-US" dirty="0"/>
          </a:p>
        </p:txBody>
      </p:sp>
      <p:sp>
        <p:nvSpPr>
          <p:cNvPr id="2" name="Title Placeholder 1"/>
          <p:cNvSpPr>
            <a:spLocks noGrp="1"/>
          </p:cNvSpPr>
          <p:nvPr>
            <p:ph type="title"/>
          </p:nvPr>
        </p:nvSpPr>
        <p:spPr>
          <a:xfrm>
            <a:off x="240631" y="168443"/>
            <a:ext cx="11730789" cy="12031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0631" y="1446124"/>
            <a:ext cx="11730789" cy="4723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9"/>
          <p:cNvSpPr txBox="1">
            <a:spLocks/>
          </p:cNvSpPr>
          <p:nvPr/>
        </p:nvSpPr>
        <p:spPr>
          <a:xfrm>
            <a:off x="180221" y="6314205"/>
            <a:ext cx="3995995" cy="38548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396875" indent="-192088"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588963" indent="-16827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769938" indent="-1809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950913" indent="-1571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98"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rgbClr val="003300"/>
                </a:solidFill>
                <a:latin typeface="+mj-lt"/>
                <a:ea typeface="Roboto" panose="02000000000000000000" pitchFamily="2" charset="0"/>
              </a:rPr>
              <a:t>ILPOA Board of Directors</a:t>
            </a:r>
          </a:p>
        </p:txBody>
      </p:sp>
      <p:cxnSp>
        <p:nvCxnSpPr>
          <p:cNvPr id="18" name="Straight Connector 17"/>
          <p:cNvCxnSpPr/>
          <p:nvPr/>
        </p:nvCxnSpPr>
        <p:spPr>
          <a:xfrm>
            <a:off x="132971" y="6223139"/>
            <a:ext cx="1192606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E91514A8-AA69-46B2-917F-E9A196BAEE7F}"/>
              </a:ext>
            </a:extLst>
          </p:cNvPr>
          <p:cNvSpPr txBox="1">
            <a:spLocks/>
          </p:cNvSpPr>
          <p:nvPr userDrawn="1"/>
        </p:nvSpPr>
        <p:spPr>
          <a:xfrm>
            <a:off x="3128682" y="6385258"/>
            <a:ext cx="5934636" cy="244682"/>
          </a:xfrm>
          <a:prstGeom prst="rect">
            <a:avLst/>
          </a:prstGeom>
          <a:noFill/>
        </p:spPr>
        <p:txBody>
          <a:bodyPr wrap="square" rtlCol="0" anchor="ctr">
            <a:spAutoFit/>
          </a:bodyPr>
          <a:lstStyle>
            <a:defPPr>
              <a:defRPr lang="en-US"/>
            </a:defPPr>
            <a:lvl1pPr marL="0" algn="r" defTabSz="914400" rtl="0" eaLnBrk="1" latinLnBrk="0" hangingPunct="1">
              <a:defRPr lang="en-US" sz="1200" kern="1200" smtClean="0">
                <a:solidFill>
                  <a:schemeClr val="accent5"/>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1000"/>
              </a:spcBef>
            </a:pPr>
            <a:r>
              <a:rPr lang="en-US" sz="1100" dirty="0">
                <a:latin typeface="+mj-lt"/>
              </a:rPr>
              <a:t>Confidential &amp; Proprietary – Not for Distribution</a:t>
            </a:r>
          </a:p>
        </p:txBody>
      </p:sp>
      <p:pic>
        <p:nvPicPr>
          <p:cNvPr id="19" name="Picture 2">
            <a:extLst>
              <a:ext uri="{FF2B5EF4-FFF2-40B4-BE49-F238E27FC236}">
                <a16:creationId xmlns:a16="http://schemas.microsoft.com/office/drawing/2014/main" id="{48B55E45-2F8B-4470-8172-EC3F5D41A9BA}"/>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319996" y="6256679"/>
            <a:ext cx="691784" cy="469521"/>
          </a:xfrm>
          <a:prstGeom prst="rect">
            <a:avLst/>
          </a:prstGeom>
          <a:solidFill>
            <a:srgbClr val="003300"/>
          </a:solidFill>
        </p:spPr>
      </p:pic>
    </p:spTree>
    <p:extLst>
      <p:ext uri="{BB962C8B-B14F-4D97-AF65-F5344CB8AC3E}">
        <p14:creationId xmlns:p14="http://schemas.microsoft.com/office/powerpoint/2010/main" val="30061637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Lst>
  <p:hf hdr="0" ftr="0" dt="0"/>
  <p:txStyles>
    <p:titleStyle>
      <a:lvl1pPr algn="l" defTabSz="914398" rtl="0" eaLnBrk="1" latinLnBrk="0" hangingPunct="1">
        <a:lnSpc>
          <a:spcPct val="90000"/>
        </a:lnSpc>
        <a:spcBef>
          <a:spcPct val="0"/>
        </a:spcBef>
        <a:buNone/>
        <a:defRPr sz="4000" kern="1200">
          <a:solidFill>
            <a:schemeClr val="tx2"/>
          </a:solidFill>
          <a:latin typeface="+mj-lt"/>
          <a:ea typeface="Roboto" panose="02000000000000000000" pitchFamily="2" charset="0"/>
          <a:cs typeface="+mj-cs"/>
        </a:defRPr>
      </a:lvl1pPr>
    </p:titleStyle>
    <p:bodyStyle>
      <a:lvl1pPr marL="266700" indent="-266700" algn="l" defTabSz="914398"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399" indent="-266700" algn="l" defTabSz="914398"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699" indent="-152400" algn="l" defTabSz="914398"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49" indent="-230188" algn="l" defTabSz="914398"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2" indent="-157163" algn="l" defTabSz="914398"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5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5"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8" rtl="0" eaLnBrk="1" latinLnBrk="0" hangingPunct="1">
        <a:defRPr sz="1800" kern="1200">
          <a:solidFill>
            <a:schemeClr val="tx1"/>
          </a:solidFill>
          <a:latin typeface="+mn-lt"/>
          <a:ea typeface="+mn-ea"/>
          <a:cs typeface="+mn-cs"/>
        </a:defRPr>
      </a:lvl1pPr>
      <a:lvl2pPr marL="457199"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9" algn="l" defTabSz="914398" rtl="0" eaLnBrk="1" latinLnBrk="0" hangingPunct="1">
        <a:defRPr sz="1800" kern="1200">
          <a:solidFill>
            <a:schemeClr val="tx1"/>
          </a:solidFill>
          <a:latin typeface="+mn-lt"/>
          <a:ea typeface="+mn-ea"/>
          <a:cs typeface="+mn-cs"/>
        </a:defRPr>
      </a:lvl4pPr>
      <a:lvl5pPr marL="1828798" algn="l" defTabSz="914398" rtl="0" eaLnBrk="1" latinLnBrk="0" hangingPunct="1">
        <a:defRPr sz="1800" kern="1200">
          <a:solidFill>
            <a:schemeClr val="tx1"/>
          </a:solidFill>
          <a:latin typeface="+mn-lt"/>
          <a:ea typeface="+mn-ea"/>
          <a:cs typeface="+mn-cs"/>
        </a:defRPr>
      </a:lvl5pPr>
      <a:lvl6pPr marL="2285997" algn="l" defTabSz="914398" rtl="0" eaLnBrk="1" latinLnBrk="0" hangingPunct="1">
        <a:defRPr sz="1800" kern="1200">
          <a:solidFill>
            <a:schemeClr val="tx1"/>
          </a:solidFill>
          <a:latin typeface="+mn-lt"/>
          <a:ea typeface="+mn-ea"/>
          <a:cs typeface="+mn-cs"/>
        </a:defRPr>
      </a:lvl6pPr>
      <a:lvl7pPr marL="2743196" algn="l" defTabSz="914398" rtl="0" eaLnBrk="1" latinLnBrk="0" hangingPunct="1">
        <a:defRPr sz="1800" kern="1200">
          <a:solidFill>
            <a:schemeClr val="tx1"/>
          </a:solidFill>
          <a:latin typeface="+mn-lt"/>
          <a:ea typeface="+mn-ea"/>
          <a:cs typeface="+mn-cs"/>
        </a:defRPr>
      </a:lvl7pPr>
      <a:lvl8pPr marL="3200396" algn="l" defTabSz="914398" rtl="0" eaLnBrk="1" latinLnBrk="0" hangingPunct="1">
        <a:defRPr sz="1800" kern="1200">
          <a:solidFill>
            <a:schemeClr val="tx1"/>
          </a:solidFill>
          <a:latin typeface="+mn-lt"/>
          <a:ea typeface="+mn-ea"/>
          <a:cs typeface="+mn-cs"/>
        </a:defRPr>
      </a:lvl8pPr>
      <a:lvl9pPr marL="3657595" algn="l" defTabSz="91439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F26B43"/>
          </p15:clr>
        </p15:guide>
        <p15:guide id="2" pos="75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8_aw6xvbSA0?si=QI3QQmmVOJ9x8jSv" TargetMode="Externa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4BD21E2-ACDB-4976-9D0F-66CE73E577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14BD21E2-ACDB-4976-9D0F-66CE73E577B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77F98AD0-9554-4961-B632-3DBDD56A6930}"/>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5400" dirty="0">
              <a:solidFill>
                <a:schemeClr val="tx2"/>
              </a:solidFill>
              <a:latin typeface="Roboto" panose="02000000000000000000" pitchFamily="2" charset="0"/>
              <a:ea typeface="Roboto" panose="02000000000000000000" pitchFamily="2" charset="0"/>
              <a:cs typeface="+mj-cs"/>
              <a:sym typeface="Roboto" panose="02000000000000000000" pitchFamily="2" charset="0"/>
            </a:endParaRPr>
          </a:p>
        </p:txBody>
      </p:sp>
      <p:sp>
        <p:nvSpPr>
          <p:cNvPr id="2" name="Title 1">
            <a:extLst>
              <a:ext uri="{FF2B5EF4-FFF2-40B4-BE49-F238E27FC236}">
                <a16:creationId xmlns:a16="http://schemas.microsoft.com/office/drawing/2014/main" id="{C6BB552C-3554-40D4-9D7B-D523D0CE283A}"/>
              </a:ext>
            </a:extLst>
          </p:cNvPr>
          <p:cNvSpPr>
            <a:spLocks noGrp="1"/>
          </p:cNvSpPr>
          <p:nvPr>
            <p:ph type="ctrTitle"/>
          </p:nvPr>
        </p:nvSpPr>
        <p:spPr>
          <a:xfrm>
            <a:off x="2146854" y="1257743"/>
            <a:ext cx="7955793" cy="1613276"/>
          </a:xfrm>
        </p:spPr>
        <p:txBody>
          <a:bodyPr>
            <a:normAutofit/>
          </a:bodyPr>
          <a:lstStyle/>
          <a:p>
            <a:pPr algn="ctr"/>
            <a:r>
              <a:rPr lang="en-US" dirty="0"/>
              <a:t>Boating Safety &amp; Etiquette Orientation</a:t>
            </a:r>
            <a:endParaRPr lang="en-US" sz="4000" dirty="0"/>
          </a:p>
        </p:txBody>
      </p:sp>
      <p:sp>
        <p:nvSpPr>
          <p:cNvPr id="3" name="Subtitle 2">
            <a:extLst>
              <a:ext uri="{FF2B5EF4-FFF2-40B4-BE49-F238E27FC236}">
                <a16:creationId xmlns:a16="http://schemas.microsoft.com/office/drawing/2014/main" id="{5E09489D-DEF1-4ADB-8EBE-A0EC80952551}"/>
              </a:ext>
            </a:extLst>
          </p:cNvPr>
          <p:cNvSpPr>
            <a:spLocks noGrp="1"/>
          </p:cNvSpPr>
          <p:nvPr>
            <p:ph type="subTitle" idx="1"/>
          </p:nvPr>
        </p:nvSpPr>
        <p:spPr>
          <a:xfrm>
            <a:off x="3588027" y="6290753"/>
            <a:ext cx="5585791" cy="437176"/>
          </a:xfrm>
        </p:spPr>
        <p:txBody>
          <a:bodyPr/>
          <a:lstStyle/>
          <a:p>
            <a:r>
              <a:rPr lang="en-US" dirty="0"/>
              <a:t>Prepared by CARE Committee</a:t>
            </a:r>
            <a:r>
              <a:rPr lang="en-US" sz="1800" dirty="0"/>
              <a:t>    </a:t>
            </a:r>
          </a:p>
          <a:p>
            <a:r>
              <a:rPr lang="en-US" sz="1800" dirty="0"/>
              <a:t>                   </a:t>
            </a:r>
            <a:endParaRPr lang="en-US" dirty="0"/>
          </a:p>
          <a:p>
            <a:r>
              <a:rPr lang="en-US" dirty="0"/>
              <a:t>		</a:t>
            </a:r>
          </a:p>
        </p:txBody>
      </p:sp>
      <p:sp>
        <p:nvSpPr>
          <p:cNvPr id="4" name="Text Placeholder 3">
            <a:extLst>
              <a:ext uri="{FF2B5EF4-FFF2-40B4-BE49-F238E27FC236}">
                <a16:creationId xmlns:a16="http://schemas.microsoft.com/office/drawing/2014/main" id="{4128F1FA-0747-441F-BBC9-FA617A4926E4}"/>
              </a:ext>
            </a:extLst>
          </p:cNvPr>
          <p:cNvSpPr>
            <a:spLocks noGrp="1"/>
          </p:cNvSpPr>
          <p:nvPr>
            <p:ph type="body" sz="quarter" idx="10"/>
          </p:nvPr>
        </p:nvSpPr>
        <p:spPr>
          <a:xfrm>
            <a:off x="9777777" y="6318520"/>
            <a:ext cx="1800425" cy="409408"/>
          </a:xfrm>
        </p:spPr>
        <p:txBody>
          <a:bodyPr/>
          <a:lstStyle/>
          <a:p>
            <a:r>
              <a:rPr lang="en-US" dirty="0"/>
              <a:t>June 2024</a:t>
            </a:r>
          </a:p>
        </p:txBody>
      </p:sp>
      <p:sp>
        <p:nvSpPr>
          <p:cNvPr id="7" name="TextBox 6">
            <a:extLst>
              <a:ext uri="{FF2B5EF4-FFF2-40B4-BE49-F238E27FC236}">
                <a16:creationId xmlns:a16="http://schemas.microsoft.com/office/drawing/2014/main" id="{76F3EBAF-D1F8-4E14-A673-592480596510}"/>
              </a:ext>
            </a:extLst>
          </p:cNvPr>
          <p:cNvSpPr txBox="1"/>
          <p:nvPr/>
        </p:nvSpPr>
        <p:spPr>
          <a:xfrm>
            <a:off x="154745" y="6358596"/>
            <a:ext cx="2180492" cy="369332"/>
          </a:xfrm>
          <a:prstGeom prst="rect">
            <a:avLst/>
          </a:prstGeom>
          <a:solidFill>
            <a:srgbClr val="003300"/>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02B29B94-221F-C3F8-0E88-E4BC4D6F57F6}"/>
              </a:ext>
            </a:extLst>
          </p:cNvPr>
          <p:cNvPicPr>
            <a:picLocks noChangeAspect="1"/>
          </p:cNvPicPr>
          <p:nvPr/>
        </p:nvPicPr>
        <p:blipFill>
          <a:blip r:embed="rId7"/>
          <a:stretch>
            <a:fillRect/>
          </a:stretch>
        </p:blipFill>
        <p:spPr>
          <a:xfrm>
            <a:off x="3907388" y="3016022"/>
            <a:ext cx="4367588" cy="3200904"/>
          </a:xfrm>
          <a:prstGeom prst="rect">
            <a:avLst/>
          </a:prstGeom>
        </p:spPr>
      </p:pic>
    </p:spTree>
    <p:extLst>
      <p:ext uri="{BB962C8B-B14F-4D97-AF65-F5344CB8AC3E}">
        <p14:creationId xmlns:p14="http://schemas.microsoft.com/office/powerpoint/2010/main" val="102929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1" y="1"/>
            <a:ext cx="12191999" cy="818207"/>
          </a:xfrm>
          <a:solidFill>
            <a:srgbClr val="003300"/>
          </a:solidFill>
        </p:spPr>
        <p:txBody>
          <a:bodyPr>
            <a:normAutofit/>
          </a:bodyPr>
          <a:lstStyle/>
          <a:p>
            <a:r>
              <a:rPr lang="en-US" sz="3600" dirty="0">
                <a:solidFill>
                  <a:schemeClr val="bg1"/>
                </a:solidFill>
              </a:rPr>
              <a:t>IH Good Boating Practices . . .  </a:t>
            </a:r>
            <a:endParaRPr lang="en-US" sz="3600"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0"/>
          </p:nvPr>
        </p:nvSpPr>
        <p:spPr/>
        <p:txBody>
          <a:bodyPr/>
          <a:lstStyle/>
          <a:p>
            <a:fld id="{E34F0D9B-C5BB-4964-9FDA-5614DEFF43E3}" type="slidenum">
              <a:rPr lang="en-US" smtClean="0"/>
              <a:t>10</a:t>
            </a:fld>
            <a:endParaRPr lang="en-US" dirty="0"/>
          </a:p>
        </p:txBody>
      </p:sp>
      <p:sp>
        <p:nvSpPr>
          <p:cNvPr id="9" name="Content Placeholder 8">
            <a:extLst>
              <a:ext uri="{FF2B5EF4-FFF2-40B4-BE49-F238E27FC236}">
                <a16:creationId xmlns:a16="http://schemas.microsoft.com/office/drawing/2014/main" id="{CF7A5651-CEB9-4D68-84B2-7447404514C3}"/>
              </a:ext>
            </a:extLst>
          </p:cNvPr>
          <p:cNvSpPr>
            <a:spLocks noGrp="1"/>
          </p:cNvSpPr>
          <p:nvPr>
            <p:ph sz="quarter" idx="12"/>
          </p:nvPr>
        </p:nvSpPr>
        <p:spPr>
          <a:xfrm>
            <a:off x="-149029" y="864705"/>
            <a:ext cx="5133503" cy="5367130"/>
          </a:xfrm>
        </p:spPr>
        <p:txBody>
          <a:bodyPr>
            <a:normAutofit/>
          </a:bodyPr>
          <a:lstStyle/>
          <a:p>
            <a:pPr marL="742949" lvl="1" indent="-285750">
              <a:lnSpc>
                <a:spcPct val="107000"/>
              </a:lnSpc>
              <a:spcBef>
                <a:spcPts val="0"/>
              </a:spcBef>
              <a:buFont typeface="Wingdings" panose="05000000000000000000" pitchFamily="2" charset="2"/>
              <a:buChar char="q"/>
            </a:pPr>
            <a:r>
              <a:rPr lang="en-US" sz="2000" dirty="0"/>
              <a:t>Be courteous of other boaters.  Keep distance from swimmers, docks, and other items</a:t>
            </a:r>
          </a:p>
          <a:p>
            <a:pPr marL="742949" lvl="1" indent="-285750">
              <a:lnSpc>
                <a:spcPct val="107000"/>
              </a:lnSpc>
              <a:spcBef>
                <a:spcPts val="0"/>
              </a:spcBef>
              <a:buFont typeface="Wingdings" panose="05000000000000000000" pitchFamily="2" charset="2"/>
              <a:buChar char="q"/>
            </a:pPr>
            <a:r>
              <a:rPr lang="en-US" sz="2000" dirty="0"/>
              <a:t>Make sure you family and friends understand and follow these rules and guidelines</a:t>
            </a:r>
          </a:p>
          <a:p>
            <a:pPr marL="742949" lvl="1" indent="-285750">
              <a:lnSpc>
                <a:spcPct val="107000"/>
              </a:lnSpc>
              <a:spcBef>
                <a:spcPts val="0"/>
              </a:spcBef>
              <a:spcAft>
                <a:spcPts val="800"/>
              </a:spcAft>
              <a:buFont typeface="Wingdings" panose="05000000000000000000" pitchFamily="2" charset="2"/>
              <a:buChar char="q"/>
            </a:pPr>
            <a:r>
              <a:rPr lang="en-US" sz="2000" dirty="0"/>
              <a:t>Accelerate you boat with a mindset to minimize wakes.</a:t>
            </a:r>
          </a:p>
          <a:p>
            <a:pPr marL="742949" lvl="1" indent="-285750">
              <a:lnSpc>
                <a:spcPct val="107000"/>
              </a:lnSpc>
              <a:spcBef>
                <a:spcPts val="0"/>
              </a:spcBef>
              <a:spcAft>
                <a:spcPts val="800"/>
              </a:spcAft>
              <a:buFont typeface="Wingdings" panose="05000000000000000000" pitchFamily="2" charset="2"/>
              <a:buChar char="q"/>
            </a:pPr>
            <a:r>
              <a:rPr lang="en-US" sz="2000" dirty="0"/>
              <a:t>Cove parking – proceed cautiously</a:t>
            </a:r>
          </a:p>
          <a:p>
            <a:pPr marL="742949" lvl="1" indent="-285750">
              <a:lnSpc>
                <a:spcPct val="107000"/>
              </a:lnSpc>
              <a:spcBef>
                <a:spcPts val="0"/>
              </a:spcBef>
              <a:spcAft>
                <a:spcPts val="800"/>
              </a:spcAft>
              <a:buFont typeface="Wingdings" panose="05000000000000000000" pitchFamily="2" charset="2"/>
              <a:buChar char="q"/>
            </a:pPr>
            <a:r>
              <a:rPr lang="en-US" sz="2000" dirty="0"/>
              <a:t>Promote “Boating Etiquette” among others in a friendly fashion.</a:t>
            </a:r>
          </a:p>
          <a:p>
            <a:pPr marL="800099" lvl="1" indent="-342899">
              <a:lnSpc>
                <a:spcPct val="127000"/>
              </a:lnSpc>
              <a:spcBef>
                <a:spcPts val="0"/>
              </a:spcBef>
              <a:buFont typeface="Wingdings" panose="05000000000000000000" pitchFamily="2" charset="2"/>
              <a:buChar char="q"/>
            </a:pPr>
            <a:r>
              <a:rPr lang="en-US" sz="2000" dirty="0"/>
              <a:t>Down person(s) hand up for safety </a:t>
            </a:r>
          </a:p>
          <a:p>
            <a:pPr marL="800099" lvl="1" indent="-342899">
              <a:lnSpc>
                <a:spcPct val="127000"/>
              </a:lnSpc>
              <a:spcBef>
                <a:spcPts val="0"/>
              </a:spcBef>
              <a:spcAft>
                <a:spcPts val="800"/>
              </a:spcAft>
              <a:buFont typeface="Wingdings" panose="05000000000000000000" pitchFamily="2" charset="2"/>
              <a:buChar char="q"/>
            </a:pPr>
            <a:r>
              <a:rPr lang="en-US" sz="2000" dirty="0"/>
              <a:t>Tubing – during busy times minimize zig zagging</a:t>
            </a:r>
          </a:p>
          <a:p>
            <a:pPr lvl="2" fontAlgn="ctr">
              <a:lnSpc>
                <a:spcPct val="107000"/>
              </a:lnSpc>
            </a:pPr>
            <a:endParaRPr lang="en-US" sz="2400" dirty="0">
              <a:ea typeface="Times New Roman" panose="02020603050405020304" pitchFamily="18" charset="0"/>
              <a:cs typeface="Calibri" panose="020F0502020204030204" pitchFamily="34" charset="0"/>
            </a:endParaRPr>
          </a:p>
          <a:p>
            <a:pPr marL="266700" lvl="1" indent="0">
              <a:buNone/>
            </a:pPr>
            <a:endParaRPr lang="en-US" dirty="0"/>
          </a:p>
        </p:txBody>
      </p:sp>
      <p:sp>
        <p:nvSpPr>
          <p:cNvPr id="8" name="TextBox 7">
            <a:extLst>
              <a:ext uri="{FF2B5EF4-FFF2-40B4-BE49-F238E27FC236}">
                <a16:creationId xmlns:a16="http://schemas.microsoft.com/office/drawing/2014/main" id="{67DA70AA-CBA9-4CEB-B62A-E40C2E5E0C8E}"/>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9D382089-001A-4F16-9503-E77C7D8A76D6}"/>
              </a:ext>
            </a:extLst>
          </p:cNvPr>
          <p:cNvPicPr>
            <a:picLocks noChangeAspect="1"/>
          </p:cNvPicPr>
          <p:nvPr/>
        </p:nvPicPr>
        <p:blipFill>
          <a:blip r:embed="rId2"/>
          <a:stretch>
            <a:fillRect/>
          </a:stretch>
        </p:blipFill>
        <p:spPr>
          <a:xfrm>
            <a:off x="8925998" y="2084802"/>
            <a:ext cx="2587921" cy="3178642"/>
          </a:xfrm>
          <a:prstGeom prst="rect">
            <a:avLst/>
          </a:prstGeom>
        </p:spPr>
      </p:pic>
      <p:sp>
        <p:nvSpPr>
          <p:cNvPr id="20" name="Text Placeholder 19">
            <a:extLst>
              <a:ext uri="{FF2B5EF4-FFF2-40B4-BE49-F238E27FC236}">
                <a16:creationId xmlns:a16="http://schemas.microsoft.com/office/drawing/2014/main" id="{C5671CB2-082F-39C3-D03A-6D4E7E8467ED}"/>
              </a:ext>
            </a:extLst>
          </p:cNvPr>
          <p:cNvSpPr>
            <a:spLocks noGrp="1"/>
          </p:cNvSpPr>
          <p:nvPr>
            <p:ph type="body" sz="quarter" idx="13"/>
          </p:nvPr>
        </p:nvSpPr>
        <p:spPr>
          <a:xfrm>
            <a:off x="9053252" y="1182873"/>
            <a:ext cx="2415937" cy="537265"/>
          </a:xfrm>
        </p:spPr>
        <p:txBody>
          <a:bodyPr>
            <a:normAutofit fontScale="77500" lnSpcReduction="20000"/>
          </a:bodyPr>
          <a:lstStyle/>
          <a:p>
            <a:r>
              <a:rPr lang="en-US" dirty="0"/>
              <a:t>Boat Operation</a:t>
            </a:r>
          </a:p>
          <a:p>
            <a:endParaRPr lang="en-US" dirty="0"/>
          </a:p>
        </p:txBody>
      </p:sp>
      <p:sp>
        <p:nvSpPr>
          <p:cNvPr id="21" name="Text Placeholder 19">
            <a:extLst>
              <a:ext uri="{FF2B5EF4-FFF2-40B4-BE49-F238E27FC236}">
                <a16:creationId xmlns:a16="http://schemas.microsoft.com/office/drawing/2014/main" id="{526ED9BD-5539-1CE8-6EE7-83CBB673CDB0}"/>
              </a:ext>
            </a:extLst>
          </p:cNvPr>
          <p:cNvSpPr txBox="1">
            <a:spLocks/>
          </p:cNvSpPr>
          <p:nvPr/>
        </p:nvSpPr>
        <p:spPr>
          <a:xfrm>
            <a:off x="5372289" y="1131603"/>
            <a:ext cx="2717320" cy="537265"/>
          </a:xfrm>
          <a:prstGeom prst="rect">
            <a:avLst/>
          </a:prstGeom>
        </p:spPr>
        <p:txBody>
          <a:bodyPr vert="horz" lIns="91440" tIns="45720" rIns="91440" bIns="45720" rtlCol="0">
            <a:normAutofit fontScale="77500" lnSpcReduction="2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Boat Acceleration</a:t>
            </a:r>
          </a:p>
        </p:txBody>
      </p:sp>
      <p:pic>
        <p:nvPicPr>
          <p:cNvPr id="1026" name="ydpa9517cfayiv1696982241D3891FE3-6053-4576-BF7D-B8B7965E8736-L0-001" descr="image0.jpeg">
            <a:extLst>
              <a:ext uri="{FF2B5EF4-FFF2-40B4-BE49-F238E27FC236}">
                <a16:creationId xmlns:a16="http://schemas.microsoft.com/office/drawing/2014/main" id="{89A1BFB8-BC64-BCC1-80FD-358AD9D1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557" y="2028759"/>
            <a:ext cx="3647867" cy="303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36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1" y="1"/>
            <a:ext cx="12191999" cy="818207"/>
          </a:xfrm>
          <a:solidFill>
            <a:srgbClr val="003300"/>
          </a:solidFill>
        </p:spPr>
        <p:txBody>
          <a:bodyPr>
            <a:normAutofit/>
          </a:bodyPr>
          <a:lstStyle/>
          <a:p>
            <a:r>
              <a:rPr lang="en-US" sz="3600" dirty="0">
                <a:solidFill>
                  <a:schemeClr val="bg1"/>
                </a:solidFill>
              </a:rPr>
              <a:t>IH Good Boating Practices . . .  </a:t>
            </a:r>
            <a:endParaRPr lang="en-US" sz="3600"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0"/>
          </p:nvPr>
        </p:nvSpPr>
        <p:spPr/>
        <p:txBody>
          <a:bodyPr/>
          <a:lstStyle/>
          <a:p>
            <a:fld id="{E34F0D9B-C5BB-4964-9FDA-5614DEFF43E3}" type="slidenum">
              <a:rPr lang="en-US" smtClean="0"/>
              <a:t>11</a:t>
            </a:fld>
            <a:endParaRPr lang="en-US" dirty="0"/>
          </a:p>
        </p:txBody>
      </p:sp>
      <p:sp>
        <p:nvSpPr>
          <p:cNvPr id="9" name="Content Placeholder 8">
            <a:extLst>
              <a:ext uri="{FF2B5EF4-FFF2-40B4-BE49-F238E27FC236}">
                <a16:creationId xmlns:a16="http://schemas.microsoft.com/office/drawing/2014/main" id="{CF7A5651-CEB9-4D68-84B2-7447404514C3}"/>
              </a:ext>
            </a:extLst>
          </p:cNvPr>
          <p:cNvSpPr>
            <a:spLocks noGrp="1"/>
          </p:cNvSpPr>
          <p:nvPr>
            <p:ph sz="quarter" idx="12"/>
          </p:nvPr>
        </p:nvSpPr>
        <p:spPr>
          <a:xfrm>
            <a:off x="-149029" y="864705"/>
            <a:ext cx="5133503" cy="5367130"/>
          </a:xfrm>
        </p:spPr>
        <p:txBody>
          <a:bodyPr>
            <a:normAutofit/>
          </a:bodyPr>
          <a:lstStyle/>
          <a:p>
            <a:pPr marL="742949" lvl="1" indent="-285750">
              <a:lnSpc>
                <a:spcPct val="107000"/>
              </a:lnSpc>
              <a:spcBef>
                <a:spcPts val="0"/>
              </a:spcBef>
              <a:spcAft>
                <a:spcPts val="800"/>
              </a:spcAft>
              <a:buFont typeface="Wingdings" panose="05000000000000000000" pitchFamily="2" charset="2"/>
              <a:buChar char="q"/>
            </a:pPr>
            <a:r>
              <a:rPr lang="en-US" sz="2000" dirty="0"/>
              <a:t>Accelerate you boat with a mindset to minimize wakes.</a:t>
            </a:r>
          </a:p>
          <a:p>
            <a:pPr marL="742949" lvl="1" indent="-285750">
              <a:lnSpc>
                <a:spcPct val="127000"/>
              </a:lnSpc>
              <a:spcBef>
                <a:spcPts val="0"/>
              </a:spcBef>
              <a:buFont typeface="Wingdings" panose="05000000000000000000" pitchFamily="2" charset="2"/>
              <a:buChar char="q"/>
            </a:pPr>
            <a:r>
              <a:rPr lang="en-US" sz="2000" dirty="0"/>
              <a:t>Be “Conscience of Plowing” </a:t>
            </a:r>
          </a:p>
          <a:p>
            <a:pPr marL="742949" lvl="1" indent="-285750">
              <a:lnSpc>
                <a:spcPct val="127000"/>
              </a:lnSpc>
              <a:spcBef>
                <a:spcPts val="0"/>
              </a:spcBef>
              <a:buFont typeface="Wingdings" panose="05000000000000000000" pitchFamily="2" charset="2"/>
              <a:buChar char="q"/>
            </a:pPr>
            <a:r>
              <a:rPr lang="en-US" sz="2000" dirty="0"/>
              <a:t>Be “Conscience of Turns”</a:t>
            </a:r>
          </a:p>
          <a:p>
            <a:pPr marL="800099" lvl="1" indent="-342899">
              <a:lnSpc>
                <a:spcPct val="127000"/>
              </a:lnSpc>
              <a:spcBef>
                <a:spcPts val="0"/>
              </a:spcBef>
              <a:buFont typeface="Wingdings" panose="05000000000000000000" pitchFamily="2" charset="2"/>
              <a:buChar char="q"/>
            </a:pPr>
            <a:r>
              <a:rPr lang="en-US" sz="2000" dirty="0"/>
              <a:t>Down person(s) hand up for safety </a:t>
            </a:r>
          </a:p>
          <a:p>
            <a:pPr marL="800099" lvl="1" indent="-342899">
              <a:lnSpc>
                <a:spcPct val="127000"/>
              </a:lnSpc>
              <a:spcBef>
                <a:spcPts val="0"/>
              </a:spcBef>
              <a:spcAft>
                <a:spcPts val="800"/>
              </a:spcAft>
              <a:buFont typeface="Wingdings" panose="05000000000000000000" pitchFamily="2" charset="2"/>
              <a:buChar char="q"/>
            </a:pPr>
            <a:r>
              <a:rPr lang="en-US" sz="2000" dirty="0"/>
              <a:t>Tow skiers/tubing/wakeboarders away from shore areas</a:t>
            </a:r>
          </a:p>
          <a:p>
            <a:pPr marL="800099" lvl="1" indent="-342899">
              <a:lnSpc>
                <a:spcPct val="127000"/>
              </a:lnSpc>
              <a:spcBef>
                <a:spcPts val="0"/>
              </a:spcBef>
              <a:spcAft>
                <a:spcPts val="800"/>
              </a:spcAft>
              <a:buFont typeface="Wingdings" panose="05000000000000000000" pitchFamily="2" charset="2"/>
              <a:buChar char="q"/>
            </a:pPr>
            <a:r>
              <a:rPr lang="en-US" sz="2000" dirty="0"/>
              <a:t>100-foot distance – tubing, skier</a:t>
            </a:r>
          </a:p>
          <a:p>
            <a:pPr marL="800099" lvl="1" indent="-342899">
              <a:lnSpc>
                <a:spcPct val="127000"/>
              </a:lnSpc>
              <a:spcBef>
                <a:spcPts val="0"/>
              </a:spcBef>
              <a:spcAft>
                <a:spcPts val="800"/>
              </a:spcAft>
              <a:buFont typeface="Wingdings" panose="05000000000000000000" pitchFamily="2" charset="2"/>
              <a:buChar char="q"/>
            </a:pPr>
            <a:r>
              <a:rPr lang="en-US" sz="2000" dirty="0"/>
              <a:t>Returning to “Down Skier” with slow 180 turn</a:t>
            </a:r>
          </a:p>
          <a:p>
            <a:pPr marL="800099" lvl="1" indent="-342899">
              <a:lnSpc>
                <a:spcPct val="127000"/>
              </a:lnSpc>
              <a:spcBef>
                <a:spcPts val="0"/>
              </a:spcBef>
              <a:spcAft>
                <a:spcPts val="800"/>
              </a:spcAft>
              <a:buFont typeface="Wingdings" panose="05000000000000000000" pitchFamily="2" charset="2"/>
              <a:buChar char="q"/>
            </a:pPr>
            <a:r>
              <a:rPr lang="en-US" sz="1800" u="sng" dirty="0">
                <a:solidFill>
                  <a:srgbClr val="000000"/>
                </a:solidFill>
                <a:latin typeface="Aptos" panose="020B0004020202020204" pitchFamily="34" charset="0"/>
                <a:ea typeface="Times New Roman" panose="02020603050405020304" pitchFamily="18" charset="0"/>
                <a:cs typeface="Aptos" panose="020B0004020202020204" pitchFamily="34" charset="0"/>
                <a:hlinkClick r:id="rId2"/>
              </a:rPr>
              <a:t>https://youtu.be/8_aw6xvbSA0?si=QI3QQmmVOJ9x8jSv</a:t>
            </a:r>
            <a:endParaRPr lang="en-US" dirty="0"/>
          </a:p>
        </p:txBody>
      </p:sp>
      <p:sp>
        <p:nvSpPr>
          <p:cNvPr id="8" name="TextBox 7">
            <a:extLst>
              <a:ext uri="{FF2B5EF4-FFF2-40B4-BE49-F238E27FC236}">
                <a16:creationId xmlns:a16="http://schemas.microsoft.com/office/drawing/2014/main" id="{67DA70AA-CBA9-4CEB-B62A-E40C2E5E0C8E}"/>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585520DB-083E-B050-05D3-02C0F02E2C69}"/>
              </a:ext>
            </a:extLst>
          </p:cNvPr>
          <p:cNvPicPr>
            <a:picLocks noChangeAspect="1"/>
          </p:cNvPicPr>
          <p:nvPr/>
        </p:nvPicPr>
        <p:blipFill>
          <a:blip r:embed="rId3"/>
          <a:stretch>
            <a:fillRect/>
          </a:stretch>
        </p:blipFill>
        <p:spPr>
          <a:xfrm>
            <a:off x="8711970" y="1578331"/>
            <a:ext cx="2732007" cy="1969941"/>
          </a:xfrm>
          <a:prstGeom prst="rect">
            <a:avLst/>
          </a:prstGeom>
        </p:spPr>
      </p:pic>
      <p:sp>
        <p:nvSpPr>
          <p:cNvPr id="20" name="Text Placeholder 19">
            <a:extLst>
              <a:ext uri="{FF2B5EF4-FFF2-40B4-BE49-F238E27FC236}">
                <a16:creationId xmlns:a16="http://schemas.microsoft.com/office/drawing/2014/main" id="{C5671CB2-082F-39C3-D03A-6D4E7E8467ED}"/>
              </a:ext>
            </a:extLst>
          </p:cNvPr>
          <p:cNvSpPr>
            <a:spLocks noGrp="1"/>
          </p:cNvSpPr>
          <p:nvPr>
            <p:ph type="body" sz="quarter" idx="13"/>
          </p:nvPr>
        </p:nvSpPr>
        <p:spPr>
          <a:xfrm>
            <a:off x="7459682" y="1113930"/>
            <a:ext cx="1509084" cy="537265"/>
          </a:xfrm>
        </p:spPr>
        <p:txBody>
          <a:bodyPr>
            <a:normAutofit fontScale="85000" lnSpcReduction="10000"/>
          </a:bodyPr>
          <a:lstStyle/>
          <a:p>
            <a:r>
              <a:rPr lang="en-US" dirty="0"/>
              <a:t>Turning</a:t>
            </a:r>
          </a:p>
        </p:txBody>
      </p:sp>
      <p:sp>
        <p:nvSpPr>
          <p:cNvPr id="21" name="Text Placeholder 19">
            <a:extLst>
              <a:ext uri="{FF2B5EF4-FFF2-40B4-BE49-F238E27FC236}">
                <a16:creationId xmlns:a16="http://schemas.microsoft.com/office/drawing/2014/main" id="{526ED9BD-5539-1CE8-6EE7-83CBB673CDB0}"/>
              </a:ext>
            </a:extLst>
          </p:cNvPr>
          <p:cNvSpPr txBox="1">
            <a:spLocks/>
          </p:cNvSpPr>
          <p:nvPr/>
        </p:nvSpPr>
        <p:spPr>
          <a:xfrm>
            <a:off x="7459682" y="3656130"/>
            <a:ext cx="1509084" cy="316819"/>
          </a:xfrm>
          <a:prstGeom prst="rect">
            <a:avLst/>
          </a:prstGeom>
        </p:spPr>
        <p:txBody>
          <a:bodyPr vert="horz" lIns="91440" tIns="45720" rIns="91440" bIns="45720" rtlCol="0">
            <a:normAutofit fontScale="70000" lnSpcReduction="2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Plowing</a:t>
            </a:r>
          </a:p>
        </p:txBody>
      </p:sp>
      <p:pic>
        <p:nvPicPr>
          <p:cNvPr id="2050" name="Picture 2" descr="Boat Making Waves Royalty-Free Images ...">
            <a:extLst>
              <a:ext uri="{FF2B5EF4-FFF2-40B4-BE49-F238E27FC236}">
                <a16:creationId xmlns:a16="http://schemas.microsoft.com/office/drawing/2014/main" id="{417B15C1-5A5A-9E82-5F6B-1451956A6D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401"/>
          <a:stretch/>
        </p:blipFill>
        <p:spPr bwMode="auto">
          <a:xfrm>
            <a:off x="5104065" y="1578329"/>
            <a:ext cx="3608537" cy="19699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D5107B-23CC-8590-23C2-A16927816187}"/>
              </a:ext>
            </a:extLst>
          </p:cNvPr>
          <p:cNvPicPr>
            <a:picLocks noChangeAspect="1"/>
          </p:cNvPicPr>
          <p:nvPr/>
        </p:nvPicPr>
        <p:blipFill>
          <a:blip r:embed="rId5"/>
          <a:stretch>
            <a:fillRect/>
          </a:stretch>
        </p:blipFill>
        <p:spPr>
          <a:xfrm>
            <a:off x="4984475" y="3927494"/>
            <a:ext cx="6459501" cy="1731436"/>
          </a:xfrm>
          <a:prstGeom prst="rect">
            <a:avLst/>
          </a:prstGeom>
        </p:spPr>
      </p:pic>
    </p:spTree>
    <p:extLst>
      <p:ext uri="{BB962C8B-B14F-4D97-AF65-F5344CB8AC3E}">
        <p14:creationId xmlns:p14="http://schemas.microsoft.com/office/powerpoint/2010/main" val="19097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1999" cy="904544"/>
          </a:xfrm>
          <a:solidFill>
            <a:srgbClr val="003300"/>
          </a:solidFill>
        </p:spPr>
        <p:txBody>
          <a:bodyPr>
            <a:normAutofit/>
          </a:bodyPr>
          <a:lstStyle/>
          <a:p>
            <a:r>
              <a:rPr lang="en-US" sz="4800" dirty="0">
                <a:solidFill>
                  <a:schemeClr val="bg1"/>
                </a:solidFill>
              </a:rPr>
              <a:t>Watersports Safety &amp; Etiquette Workshop</a:t>
            </a:r>
            <a:r>
              <a:rPr lang="en-US" sz="3600" dirty="0">
                <a:solidFill>
                  <a:schemeClr val="bg1"/>
                </a:solidFill>
              </a:rPr>
              <a:t>. . .   </a:t>
            </a:r>
            <a:endParaRPr lang="en-US" sz="3600"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0"/>
          </p:nvPr>
        </p:nvSpPr>
        <p:spPr/>
        <p:txBody>
          <a:bodyPr/>
          <a:lstStyle/>
          <a:p>
            <a:fld id="{E34F0D9B-C5BB-4964-9FDA-5614DEFF43E3}" type="slidenum">
              <a:rPr lang="en-US" smtClean="0"/>
              <a:t>12</a:t>
            </a:fld>
            <a:endParaRPr lang="en-US" dirty="0"/>
          </a:p>
        </p:txBody>
      </p:sp>
      <p:sp>
        <p:nvSpPr>
          <p:cNvPr id="9" name="Content Placeholder 8">
            <a:extLst>
              <a:ext uri="{FF2B5EF4-FFF2-40B4-BE49-F238E27FC236}">
                <a16:creationId xmlns:a16="http://schemas.microsoft.com/office/drawing/2014/main" id="{CF7A5651-CEB9-4D68-84B2-7447404514C3}"/>
              </a:ext>
            </a:extLst>
          </p:cNvPr>
          <p:cNvSpPr>
            <a:spLocks noGrp="1"/>
          </p:cNvSpPr>
          <p:nvPr>
            <p:ph sz="quarter" idx="12"/>
          </p:nvPr>
        </p:nvSpPr>
        <p:spPr>
          <a:xfrm>
            <a:off x="240631" y="1350760"/>
            <a:ext cx="4404039" cy="4706751"/>
          </a:xfrm>
        </p:spPr>
        <p:txBody>
          <a:bodyPr>
            <a:normAutofit/>
          </a:bodyPr>
          <a:lstStyle/>
          <a:p>
            <a:pPr marL="0" indent="0">
              <a:buNone/>
            </a:pPr>
            <a:r>
              <a:rPr lang="en-US" sz="2200" b="1" u="sng" dirty="0"/>
              <a:t>Thank You</a:t>
            </a:r>
            <a:endParaRPr lang="en-US" sz="2200" b="1" dirty="0"/>
          </a:p>
          <a:p>
            <a:pPr marL="398462" lvl="1" indent="-342899">
              <a:lnSpc>
                <a:spcPct val="100000"/>
              </a:lnSpc>
              <a:buFont typeface="Wingdings" panose="05000000000000000000" pitchFamily="2" charset="2"/>
              <a:buChar char="q"/>
            </a:pPr>
            <a:r>
              <a:rPr lang="en-US" sz="2200" dirty="0">
                <a:solidFill>
                  <a:schemeClr val="tx1"/>
                </a:solidFill>
              </a:rPr>
              <a:t>Be Safe</a:t>
            </a:r>
          </a:p>
          <a:p>
            <a:pPr marL="398462" lvl="1" indent="-342899">
              <a:lnSpc>
                <a:spcPct val="100000"/>
              </a:lnSpc>
              <a:buFont typeface="Wingdings" panose="05000000000000000000" pitchFamily="2" charset="2"/>
              <a:buChar char="q"/>
            </a:pPr>
            <a:r>
              <a:rPr lang="en-US" sz="2200" dirty="0">
                <a:solidFill>
                  <a:schemeClr val="tx1"/>
                </a:solidFill>
              </a:rPr>
              <a:t>Be Courteous </a:t>
            </a:r>
          </a:p>
          <a:p>
            <a:pPr marL="398462" lvl="1" indent="-342899">
              <a:lnSpc>
                <a:spcPct val="100000"/>
              </a:lnSpc>
              <a:buFont typeface="Wingdings" panose="05000000000000000000" pitchFamily="2" charset="2"/>
              <a:buChar char="q"/>
            </a:pPr>
            <a:r>
              <a:rPr lang="en-US" sz="2200" dirty="0">
                <a:solidFill>
                  <a:schemeClr val="tx1"/>
                </a:solidFill>
              </a:rPr>
              <a:t>Be Conscious of Creating Waves</a:t>
            </a:r>
            <a:endParaRPr lang="en-US" dirty="0"/>
          </a:p>
        </p:txBody>
      </p:sp>
      <p:sp>
        <p:nvSpPr>
          <p:cNvPr id="7" name="TextBox 6">
            <a:extLst>
              <a:ext uri="{FF2B5EF4-FFF2-40B4-BE49-F238E27FC236}">
                <a16:creationId xmlns:a16="http://schemas.microsoft.com/office/drawing/2014/main" id="{6EF5A384-07A3-4F2A-85D7-652F0A19DF00}"/>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
        <p:nvSpPr>
          <p:cNvPr id="5" name="Content Placeholder 2">
            <a:extLst>
              <a:ext uri="{FF2B5EF4-FFF2-40B4-BE49-F238E27FC236}">
                <a16:creationId xmlns:a16="http://schemas.microsoft.com/office/drawing/2014/main" id="{BCE60B12-A6AD-AB75-B9D8-5F55790FC2E0}"/>
              </a:ext>
            </a:extLst>
          </p:cNvPr>
          <p:cNvSpPr txBox="1">
            <a:spLocks/>
          </p:cNvSpPr>
          <p:nvPr/>
        </p:nvSpPr>
        <p:spPr>
          <a:xfrm>
            <a:off x="240631" y="3935896"/>
            <a:ext cx="4907839" cy="1571344"/>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We encourage you to share the information with family, guests, and neighbors.  </a:t>
            </a:r>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pic>
        <p:nvPicPr>
          <p:cNvPr id="8" name="Picture 7">
            <a:extLst>
              <a:ext uri="{FF2B5EF4-FFF2-40B4-BE49-F238E27FC236}">
                <a16:creationId xmlns:a16="http://schemas.microsoft.com/office/drawing/2014/main" id="{825314CC-3BB9-A7E8-55F1-AF2E57ADD9DE}"/>
              </a:ext>
            </a:extLst>
          </p:cNvPr>
          <p:cNvPicPr>
            <a:picLocks noChangeAspect="1"/>
          </p:cNvPicPr>
          <p:nvPr/>
        </p:nvPicPr>
        <p:blipFill>
          <a:blip r:embed="rId2"/>
          <a:stretch>
            <a:fillRect/>
          </a:stretch>
        </p:blipFill>
        <p:spPr>
          <a:xfrm>
            <a:off x="5861052" y="1074448"/>
            <a:ext cx="4853331" cy="4953340"/>
          </a:xfrm>
          <a:prstGeom prst="rect">
            <a:avLst/>
          </a:prstGeom>
        </p:spPr>
      </p:pic>
    </p:spTree>
    <p:extLst>
      <p:ext uri="{BB962C8B-B14F-4D97-AF65-F5344CB8AC3E}">
        <p14:creationId xmlns:p14="http://schemas.microsoft.com/office/powerpoint/2010/main" val="375379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4F0D9B-C5BB-4964-9FDA-5614DEFF43E3}" type="slidenum">
              <a:rPr lang="en-US" smtClean="0"/>
              <a:t>2</a:t>
            </a:fld>
            <a:endParaRPr lang="en-US" dirty="0"/>
          </a:p>
        </p:txBody>
      </p:sp>
      <p:sp>
        <p:nvSpPr>
          <p:cNvPr id="5" name="Rectangle 4"/>
          <p:cNvSpPr/>
          <p:nvPr/>
        </p:nvSpPr>
        <p:spPr>
          <a:xfrm>
            <a:off x="321972" y="245514"/>
            <a:ext cx="2550017" cy="836025"/>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rPr>
              <a:t>ILPOA Mission</a:t>
            </a:r>
          </a:p>
        </p:txBody>
      </p:sp>
      <p:sp>
        <p:nvSpPr>
          <p:cNvPr id="6" name="Rectangle 5"/>
          <p:cNvSpPr/>
          <p:nvPr/>
        </p:nvSpPr>
        <p:spPr>
          <a:xfrm>
            <a:off x="321972" y="1211183"/>
            <a:ext cx="2550017" cy="1481071"/>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rPr>
              <a:t>ILPOA Vision</a:t>
            </a:r>
          </a:p>
        </p:txBody>
      </p:sp>
      <p:sp>
        <p:nvSpPr>
          <p:cNvPr id="7" name="Rectangle 6"/>
          <p:cNvSpPr/>
          <p:nvPr/>
        </p:nvSpPr>
        <p:spPr>
          <a:xfrm>
            <a:off x="321972" y="2936383"/>
            <a:ext cx="2550017" cy="3233195"/>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chemeClr val="bg1"/>
                </a:solidFill>
              </a:rPr>
              <a:t>Our Values &amp; Guiding Principles</a:t>
            </a:r>
          </a:p>
        </p:txBody>
      </p:sp>
      <p:sp>
        <p:nvSpPr>
          <p:cNvPr id="8" name="Rectangle 7"/>
          <p:cNvSpPr/>
          <p:nvPr/>
        </p:nvSpPr>
        <p:spPr>
          <a:xfrm>
            <a:off x="3013656" y="245514"/>
            <a:ext cx="8912181" cy="836025"/>
          </a:xfrm>
          <a:prstGeom prst="rect">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i="1" dirty="0">
                <a:solidFill>
                  <a:schemeClr val="tx1"/>
                </a:solidFill>
              </a:rPr>
              <a:t>The Indian Lake Property Owners Association exists to preserve our shared resources and build community amongst our members</a:t>
            </a:r>
          </a:p>
        </p:txBody>
      </p:sp>
      <p:sp>
        <p:nvSpPr>
          <p:cNvPr id="9" name="Rectangle 8"/>
          <p:cNvSpPr/>
          <p:nvPr/>
        </p:nvSpPr>
        <p:spPr>
          <a:xfrm>
            <a:off x="3013656" y="1211184"/>
            <a:ext cx="8912181" cy="1493379"/>
          </a:xfrm>
          <a:prstGeom prst="rect">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i="1" dirty="0">
                <a:solidFill>
                  <a:schemeClr val="tx1"/>
                </a:solidFill>
              </a:rPr>
              <a:t>We pledge to work together to protect and enhance the lake community for the enjoyment of present and future generations. We are committed to preserving the health of the lake and maintaining the roads, infrastructure, and common areas of our community</a:t>
            </a:r>
          </a:p>
        </p:txBody>
      </p:sp>
      <p:sp>
        <p:nvSpPr>
          <p:cNvPr id="11" name="Rectangle 10"/>
          <p:cNvSpPr/>
          <p:nvPr/>
        </p:nvSpPr>
        <p:spPr>
          <a:xfrm>
            <a:off x="3013656" y="2936384"/>
            <a:ext cx="8912181" cy="3233195"/>
          </a:xfrm>
          <a:prstGeom prst="rect">
            <a:avLst/>
          </a:prstGeom>
          <a:no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b="1" dirty="0">
                <a:solidFill>
                  <a:schemeClr val="tx1"/>
                </a:solidFill>
              </a:rPr>
              <a:t>Community Enhancement</a:t>
            </a:r>
          </a:p>
          <a:p>
            <a:pPr marL="285750" indent="-285750">
              <a:buFont typeface="Arial" panose="020B0604020202020204" pitchFamily="34" charset="0"/>
              <a:buChar char="•"/>
            </a:pPr>
            <a:r>
              <a:rPr lang="en-US" sz="1400" dirty="0">
                <a:solidFill>
                  <a:schemeClr val="tx1"/>
                </a:solidFill>
              </a:rPr>
              <a:t>We are a volunteer association working to improve our community for all members</a:t>
            </a:r>
          </a:p>
          <a:p>
            <a:pPr marL="285750" indent="-285750">
              <a:buFont typeface="Arial" panose="020B0604020202020204" pitchFamily="34" charset="0"/>
              <a:buChar char="•"/>
            </a:pPr>
            <a:r>
              <a:rPr lang="en-US" sz="1400" dirty="0">
                <a:solidFill>
                  <a:schemeClr val="tx1"/>
                </a:solidFill>
              </a:rPr>
              <a:t>We will work to promote activities and togetherness in our community</a:t>
            </a:r>
          </a:p>
          <a:p>
            <a:endParaRPr lang="en-US" sz="600" dirty="0">
              <a:solidFill>
                <a:schemeClr val="tx1"/>
              </a:solidFill>
            </a:endParaRPr>
          </a:p>
          <a:p>
            <a:r>
              <a:rPr lang="en-US" sz="1600" b="1" dirty="0">
                <a:solidFill>
                  <a:schemeClr val="tx1"/>
                </a:solidFill>
              </a:rPr>
              <a:t>Relationship Building</a:t>
            </a:r>
          </a:p>
          <a:p>
            <a:pPr marL="285750" indent="-285750">
              <a:buFont typeface="Arial" panose="020B0604020202020204" pitchFamily="34" charset="0"/>
              <a:buChar char="•"/>
            </a:pPr>
            <a:r>
              <a:rPr lang="en-US" sz="1400" dirty="0">
                <a:solidFill>
                  <a:schemeClr val="tx1"/>
                </a:solidFill>
              </a:rPr>
              <a:t>We are responsive to our community’s needs through our relationship with our neighbors, community businesses, and organizations in Crawford County and the State of Missouri</a:t>
            </a:r>
          </a:p>
          <a:p>
            <a:endParaRPr lang="en-US" sz="600" dirty="0">
              <a:solidFill>
                <a:schemeClr val="tx1"/>
              </a:solidFill>
            </a:endParaRPr>
          </a:p>
          <a:p>
            <a:r>
              <a:rPr lang="en-US" sz="1600" b="1" dirty="0">
                <a:solidFill>
                  <a:schemeClr val="tx1"/>
                </a:solidFill>
              </a:rPr>
              <a:t>Safety Focus</a:t>
            </a:r>
          </a:p>
          <a:p>
            <a:pPr marL="285750" indent="-285750">
              <a:buFont typeface="Arial" panose="020B0604020202020204" pitchFamily="34" charset="0"/>
              <a:buChar char="•"/>
            </a:pPr>
            <a:r>
              <a:rPr lang="en-US" sz="1400" dirty="0">
                <a:solidFill>
                  <a:schemeClr val="tx1"/>
                </a:solidFill>
              </a:rPr>
              <a:t>We will ensure that safety is a priority and practiced by all members of our community</a:t>
            </a:r>
          </a:p>
          <a:p>
            <a:endParaRPr lang="en-US" sz="600" b="1" dirty="0">
              <a:solidFill>
                <a:schemeClr val="tx1"/>
              </a:solidFill>
            </a:endParaRPr>
          </a:p>
          <a:p>
            <a:r>
              <a:rPr lang="en-US" sz="1600" b="1" dirty="0">
                <a:solidFill>
                  <a:schemeClr val="tx1"/>
                </a:solidFill>
              </a:rPr>
              <a:t>Open Communication</a:t>
            </a:r>
          </a:p>
          <a:p>
            <a:pPr marL="342899" indent="-342899">
              <a:buFont typeface="Arial" panose="020B0604020202020204" pitchFamily="34" charset="0"/>
              <a:buChar char="•"/>
            </a:pPr>
            <a:r>
              <a:rPr lang="en-US" sz="1400" dirty="0">
                <a:solidFill>
                  <a:schemeClr val="tx1"/>
                </a:solidFill>
              </a:rPr>
              <a:t>The Association operates as a conduit of information, and we are committed to providing timely information to our members</a:t>
            </a:r>
          </a:p>
          <a:p>
            <a:pPr marL="342899" indent="-342899">
              <a:buFont typeface="Arial" panose="020B0604020202020204" pitchFamily="34" charset="0"/>
              <a:buChar char="•"/>
            </a:pPr>
            <a:r>
              <a:rPr lang="en-US" sz="1400" dirty="0">
                <a:solidFill>
                  <a:schemeClr val="tx1"/>
                </a:solidFill>
              </a:rPr>
              <a:t>We will offer opportunities for our members to bring forward concerns, and work collectively with all the resources available to resolve</a:t>
            </a:r>
          </a:p>
        </p:txBody>
      </p:sp>
      <p:sp>
        <p:nvSpPr>
          <p:cNvPr id="10" name="TextBox 9">
            <a:extLst>
              <a:ext uri="{FF2B5EF4-FFF2-40B4-BE49-F238E27FC236}">
                <a16:creationId xmlns:a16="http://schemas.microsoft.com/office/drawing/2014/main" id="{E87D15EE-EAF8-4B63-8E12-4DF4F947C04E}"/>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57736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Introduction  . . . </a:t>
            </a:r>
            <a:endParaRPr lang="en-US" sz="3600" dirty="0"/>
          </a:p>
        </p:txBody>
      </p:sp>
      <p:sp>
        <p:nvSpPr>
          <p:cNvPr id="3" name="Content Placeholder 2">
            <a:extLst>
              <a:ext uri="{FF2B5EF4-FFF2-40B4-BE49-F238E27FC236}">
                <a16:creationId xmlns:a16="http://schemas.microsoft.com/office/drawing/2014/main" id="{A5243195-2373-499A-8189-3716E42F5EFA}"/>
              </a:ext>
            </a:extLst>
          </p:cNvPr>
          <p:cNvSpPr>
            <a:spLocks noGrp="1"/>
          </p:cNvSpPr>
          <p:nvPr>
            <p:ph idx="1"/>
          </p:nvPr>
        </p:nvSpPr>
        <p:spPr>
          <a:xfrm>
            <a:off x="230606" y="1067272"/>
            <a:ext cx="6294434" cy="5052174"/>
          </a:xfrm>
        </p:spPr>
        <p:txBody>
          <a:bodyPr>
            <a:normAutofit lnSpcReduction="10000"/>
          </a:bodyPr>
          <a:lstStyle/>
          <a:p>
            <a:pPr marL="514349" indent="-514349">
              <a:buClr>
                <a:srgbClr val="003300"/>
              </a:buClr>
              <a:buFont typeface="+mj-lt"/>
              <a:buAutoNum type="arabicPeriod"/>
            </a:pPr>
            <a:r>
              <a:rPr lang="en-US" sz="2600" b="1" dirty="0"/>
              <a:t>Proposed Training Schedule</a:t>
            </a:r>
          </a:p>
          <a:p>
            <a:pPr marL="914398" lvl="1" indent="-336550"/>
            <a:r>
              <a:rPr lang="en-US" sz="2000" dirty="0"/>
              <a:t>Saturday June 1, 2024 – 9:00 to 9:45 am </a:t>
            </a:r>
          </a:p>
          <a:p>
            <a:pPr marL="514349" indent="-514349">
              <a:buClr>
                <a:srgbClr val="003300"/>
              </a:buClr>
              <a:buFont typeface="+mj-lt"/>
              <a:buAutoNum type="arabicPeriod"/>
            </a:pPr>
            <a:r>
              <a:rPr lang="en-US" sz="2600" b="1" dirty="0"/>
              <a:t>Reference Materials </a:t>
            </a:r>
            <a:endParaRPr lang="en-US" b="1" dirty="0"/>
          </a:p>
          <a:p>
            <a:pPr marL="914398" lvl="1" indent="-336550"/>
            <a:r>
              <a:rPr lang="en-US" sz="2300" dirty="0"/>
              <a:t>Presentation</a:t>
            </a:r>
          </a:p>
          <a:p>
            <a:pPr marL="914398" lvl="1" indent="-336550"/>
            <a:r>
              <a:rPr lang="en-US" sz="2300" dirty="0"/>
              <a:t>IH Rules </a:t>
            </a:r>
          </a:p>
          <a:p>
            <a:pPr marL="914398" lvl="1" indent="-336550"/>
            <a:r>
              <a:rPr lang="en-US" sz="2300" dirty="0"/>
              <a:t>MO Water Patrol </a:t>
            </a:r>
          </a:p>
          <a:p>
            <a:pPr marL="1331912" lvl="4" indent="-336550"/>
            <a:r>
              <a:rPr lang="en-US" sz="1700" dirty="0"/>
              <a:t>“The Handbook of Missouri Boating Laws and Responsibilities”  </a:t>
            </a:r>
          </a:p>
          <a:p>
            <a:pPr marL="1331912" lvl="4" indent="-336550"/>
            <a:r>
              <a:rPr lang="en-US" sz="1700" dirty="0"/>
              <a:t>www.boat-ed.com/Missouri/handbook</a:t>
            </a:r>
          </a:p>
          <a:p>
            <a:pPr marL="514349" indent="-514349">
              <a:buClr>
                <a:srgbClr val="003300"/>
              </a:buClr>
              <a:buFont typeface="+mj-lt"/>
              <a:buAutoNum type="arabicPeriod"/>
            </a:pPr>
            <a:r>
              <a:rPr lang="en-US" sz="2600" b="1" dirty="0"/>
              <a:t>Presenter</a:t>
            </a:r>
            <a:endParaRPr lang="en-US" sz="1600" dirty="0"/>
          </a:p>
          <a:p>
            <a:pPr marL="914398" lvl="1" indent="-336550">
              <a:buClr>
                <a:srgbClr val="B0B0B0"/>
              </a:buClr>
              <a:defRPr/>
            </a:pPr>
            <a:r>
              <a:rPr lang="en-US" sz="2300" dirty="0">
                <a:solidFill>
                  <a:srgbClr val="1A1446"/>
                </a:solidFill>
                <a:latin typeface="Arial"/>
              </a:rPr>
              <a:t>Kori Saake, Dave May</a:t>
            </a:r>
          </a:p>
          <a:p>
            <a:pPr marL="514349" indent="-514349">
              <a:buClr>
                <a:srgbClr val="003300"/>
              </a:buClr>
              <a:buFont typeface="+mj-lt"/>
              <a:buAutoNum type="arabicPeriod"/>
            </a:pPr>
            <a:r>
              <a:rPr lang="en-US" sz="2600" b="1" dirty="0"/>
              <a:t>Attendees</a:t>
            </a:r>
            <a:endParaRPr lang="en-US" sz="1600" dirty="0"/>
          </a:p>
          <a:p>
            <a:pPr marL="914398" lvl="1" indent="-336550">
              <a:buClr>
                <a:srgbClr val="B0B0B0"/>
              </a:buClr>
              <a:defRPr/>
            </a:pPr>
            <a:r>
              <a:rPr lang="en-US" sz="2300" dirty="0">
                <a:solidFill>
                  <a:srgbClr val="1A1446"/>
                </a:solidFill>
                <a:latin typeface="Arial"/>
              </a:rPr>
              <a:t>Interested Members, BOD, CARE, Lake Patrol, Security</a:t>
            </a:r>
            <a:endParaRPr lang="en-US" sz="2300" dirty="0">
              <a:solidFill>
                <a:srgbClr val="1A1446"/>
              </a:solidFill>
              <a:latin typeface="Arial"/>
              <a:sym typeface="Wingdings" panose="05000000000000000000" pitchFamily="2" charset="2"/>
            </a:endParaRPr>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3</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
        <p:nvSpPr>
          <p:cNvPr id="7" name="Content Placeholder 2">
            <a:extLst>
              <a:ext uri="{FF2B5EF4-FFF2-40B4-BE49-F238E27FC236}">
                <a16:creationId xmlns:a16="http://schemas.microsoft.com/office/drawing/2014/main" id="{2A7EE7CC-41B3-C812-96AC-310AA83CD00D}"/>
              </a:ext>
            </a:extLst>
          </p:cNvPr>
          <p:cNvSpPr txBox="1">
            <a:spLocks/>
          </p:cNvSpPr>
          <p:nvPr/>
        </p:nvSpPr>
        <p:spPr>
          <a:xfrm>
            <a:off x="7002117" y="1441175"/>
            <a:ext cx="4512366" cy="4678272"/>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ILPOA has over 1,000 watercraft which has created a direct impact on the lake traffic, lake restoration, wave activity, and lake safety.  </a:t>
            </a:r>
          </a:p>
          <a:p>
            <a:pPr marL="0" indent="0">
              <a:buClr>
                <a:srgbClr val="003300"/>
              </a:buClr>
              <a:buNone/>
            </a:pPr>
            <a:endParaRPr lang="en-US" sz="2600" b="1" i="1" dirty="0"/>
          </a:p>
          <a:p>
            <a:pPr marL="0" indent="0">
              <a:buClr>
                <a:srgbClr val="003300"/>
              </a:buClr>
              <a:buNone/>
            </a:pPr>
            <a:r>
              <a:rPr lang="en-US" sz="2600" b="1" i="1" dirty="0"/>
              <a:t>With effort, we can all play a role in improving these issues. </a:t>
            </a: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Tree>
    <p:extLst>
      <p:ext uri="{BB962C8B-B14F-4D97-AF65-F5344CB8AC3E}">
        <p14:creationId xmlns:p14="http://schemas.microsoft.com/office/powerpoint/2010/main" val="174422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Objectives . . . </a:t>
            </a:r>
            <a:endParaRPr lang="en-US" sz="3600" dirty="0"/>
          </a:p>
        </p:txBody>
      </p:sp>
      <p:sp>
        <p:nvSpPr>
          <p:cNvPr id="3" name="Content Placeholder 2">
            <a:extLst>
              <a:ext uri="{FF2B5EF4-FFF2-40B4-BE49-F238E27FC236}">
                <a16:creationId xmlns:a16="http://schemas.microsoft.com/office/drawing/2014/main" id="{A5243195-2373-499A-8189-3716E42F5EFA}"/>
              </a:ext>
            </a:extLst>
          </p:cNvPr>
          <p:cNvSpPr>
            <a:spLocks noGrp="1"/>
          </p:cNvSpPr>
          <p:nvPr>
            <p:ph idx="1"/>
          </p:nvPr>
        </p:nvSpPr>
        <p:spPr>
          <a:xfrm>
            <a:off x="230606" y="1067272"/>
            <a:ext cx="5811883" cy="4707363"/>
          </a:xfrm>
        </p:spPr>
        <p:txBody>
          <a:bodyPr>
            <a:normAutofit/>
          </a:bodyPr>
          <a:lstStyle/>
          <a:p>
            <a:pPr marL="514349" indent="-514349">
              <a:buClr>
                <a:srgbClr val="003300"/>
              </a:buClr>
              <a:buFont typeface="+mj-lt"/>
              <a:buAutoNum type="arabicPeriod"/>
            </a:pPr>
            <a:r>
              <a:rPr lang="en-US" sz="2600" b="1" dirty="0"/>
              <a:t>Educate Members on Boating &amp; Watersport Safety</a:t>
            </a:r>
          </a:p>
          <a:p>
            <a:pPr marL="914398" lvl="1" indent="-336550"/>
            <a:endParaRPr lang="en-US" sz="2000" dirty="0"/>
          </a:p>
          <a:p>
            <a:pPr marL="514349" indent="-514349">
              <a:buClr>
                <a:srgbClr val="003300"/>
              </a:buClr>
              <a:buFont typeface="+mj-lt"/>
              <a:buAutoNum type="arabicPeriod"/>
            </a:pPr>
            <a:r>
              <a:rPr lang="en-US" sz="2600" b="1" dirty="0"/>
              <a:t>Members Awareness of IH Rules </a:t>
            </a:r>
            <a:endParaRPr lang="en-US" b="1" dirty="0"/>
          </a:p>
          <a:p>
            <a:pPr marL="914398" lvl="1" indent="-336550"/>
            <a:endParaRPr lang="en-US" sz="2300" dirty="0"/>
          </a:p>
          <a:p>
            <a:pPr marL="514349" indent="-514349">
              <a:buClr>
                <a:srgbClr val="003300"/>
              </a:buClr>
              <a:buFont typeface="+mj-lt"/>
              <a:buAutoNum type="arabicPeriod"/>
            </a:pPr>
            <a:r>
              <a:rPr lang="en-US" sz="2600" b="1" dirty="0"/>
              <a:t>Education for Members to Share with Family, Guests, and Neighbors</a:t>
            </a:r>
          </a:p>
          <a:p>
            <a:pPr marL="514349" indent="-514349">
              <a:buClr>
                <a:srgbClr val="003300"/>
              </a:buClr>
              <a:buFont typeface="+mj-lt"/>
              <a:buAutoNum type="arabicPeriod"/>
            </a:pPr>
            <a:endParaRPr lang="en-US" sz="1600" dirty="0"/>
          </a:p>
          <a:p>
            <a:pPr marL="514349" indent="-514349">
              <a:buClr>
                <a:srgbClr val="003300"/>
              </a:buClr>
              <a:buFont typeface="+mj-lt"/>
              <a:buAutoNum type="arabicPeriod"/>
            </a:pPr>
            <a:r>
              <a:rPr lang="en-US" sz="2600" b="1" dirty="0"/>
              <a:t>Handout Information and Make Available at ILPOA Website</a:t>
            </a:r>
            <a:endParaRPr lang="en-US" sz="1600" dirty="0"/>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4</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C3A849EF-9B20-A848-D898-C015150E73D1}"/>
              </a:ext>
            </a:extLst>
          </p:cNvPr>
          <p:cNvPicPr>
            <a:picLocks noChangeAspect="1"/>
          </p:cNvPicPr>
          <p:nvPr/>
        </p:nvPicPr>
        <p:blipFill>
          <a:blip r:embed="rId2"/>
          <a:stretch>
            <a:fillRect/>
          </a:stretch>
        </p:blipFill>
        <p:spPr>
          <a:xfrm>
            <a:off x="6133284" y="1237387"/>
            <a:ext cx="6058718" cy="4025384"/>
          </a:xfrm>
          <a:prstGeom prst="rect">
            <a:avLst/>
          </a:prstGeom>
        </p:spPr>
      </p:pic>
      <p:sp>
        <p:nvSpPr>
          <p:cNvPr id="10" name="Content Placeholder 2">
            <a:extLst>
              <a:ext uri="{FF2B5EF4-FFF2-40B4-BE49-F238E27FC236}">
                <a16:creationId xmlns:a16="http://schemas.microsoft.com/office/drawing/2014/main" id="{693B847D-A4BA-2322-F283-4A703094DD19}"/>
              </a:ext>
            </a:extLst>
          </p:cNvPr>
          <p:cNvSpPr txBox="1">
            <a:spLocks/>
          </p:cNvSpPr>
          <p:nvPr/>
        </p:nvSpPr>
        <p:spPr>
          <a:xfrm>
            <a:off x="7787309" y="5374013"/>
            <a:ext cx="3525719" cy="745435"/>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Boat with empty ballast tanks </a:t>
            </a:r>
            <a:endParaRPr lang="en-US" dirty="0"/>
          </a:p>
        </p:txBody>
      </p:sp>
    </p:spTree>
    <p:extLst>
      <p:ext uri="{BB962C8B-B14F-4D97-AF65-F5344CB8AC3E}">
        <p14:creationId xmlns:p14="http://schemas.microsoft.com/office/powerpoint/2010/main" val="382568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Get Started Wakeboarding ...">
            <a:extLst>
              <a:ext uri="{FF2B5EF4-FFF2-40B4-BE49-F238E27FC236}">
                <a16:creationId xmlns:a16="http://schemas.microsoft.com/office/drawing/2014/main" id="{5161912E-90E4-92F8-70FE-84ED25C2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396" y="705680"/>
            <a:ext cx="4528868" cy="2723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IH Boating Rules (Summarized) . . . </a:t>
            </a:r>
            <a:endParaRPr lang="en-US" sz="3600" dirty="0"/>
          </a:p>
        </p:txBody>
      </p:sp>
      <p:sp>
        <p:nvSpPr>
          <p:cNvPr id="3" name="Content Placeholder 2">
            <a:extLst>
              <a:ext uri="{FF2B5EF4-FFF2-40B4-BE49-F238E27FC236}">
                <a16:creationId xmlns:a16="http://schemas.microsoft.com/office/drawing/2014/main" id="{A5243195-2373-499A-8189-3716E42F5EFA}"/>
              </a:ext>
            </a:extLst>
          </p:cNvPr>
          <p:cNvSpPr>
            <a:spLocks noGrp="1"/>
          </p:cNvSpPr>
          <p:nvPr>
            <p:ph idx="1"/>
          </p:nvPr>
        </p:nvSpPr>
        <p:spPr>
          <a:xfrm>
            <a:off x="49696" y="1067272"/>
            <a:ext cx="6400799" cy="5052174"/>
          </a:xfrm>
        </p:spPr>
        <p:txBody>
          <a:bodyPr>
            <a:normAutofit fontScale="92500" lnSpcReduction="10000"/>
          </a:bodyPr>
          <a:lstStyle/>
          <a:p>
            <a:pPr marL="514349" indent="-514349">
              <a:buClr>
                <a:srgbClr val="003300"/>
              </a:buClr>
              <a:buFont typeface="+mj-lt"/>
              <a:buAutoNum type="arabicPeriod"/>
            </a:pPr>
            <a:r>
              <a:rPr lang="en-US" sz="2600" b="1" dirty="0"/>
              <a:t>Counterclockwise Rotations</a:t>
            </a:r>
          </a:p>
          <a:p>
            <a:pPr marL="920749" lvl="1" indent="-342899">
              <a:buFont typeface="Wingdings" panose="05000000000000000000" pitchFamily="2" charset="2"/>
              <a:buChar char="q"/>
            </a:pPr>
            <a:r>
              <a:rPr lang="en-US" sz="2200" dirty="0"/>
              <a:t>Except Picking Up Skiers</a:t>
            </a:r>
          </a:p>
          <a:p>
            <a:pPr marL="514349" indent="-514349">
              <a:buClr>
                <a:srgbClr val="003300"/>
              </a:buClr>
              <a:buFont typeface="+mj-lt"/>
              <a:buAutoNum type="arabicPeriod"/>
            </a:pPr>
            <a:r>
              <a:rPr lang="en-US" sz="2600" b="1" dirty="0"/>
              <a:t>10:00 am to 7:00 pm Boating &amp; Watersport Operation  </a:t>
            </a:r>
            <a:endParaRPr lang="en-US" b="1" dirty="0"/>
          </a:p>
          <a:p>
            <a:pPr marL="1035049" lvl="1" indent="-457199">
              <a:buFont typeface="Wingdings" panose="05000000000000000000" pitchFamily="2" charset="2"/>
              <a:buChar char="q"/>
            </a:pPr>
            <a:r>
              <a:rPr lang="en-US" sz="2300" dirty="0"/>
              <a:t>After Hours 5 mph – no wake</a:t>
            </a:r>
          </a:p>
          <a:p>
            <a:pPr marL="514349" indent="-514349">
              <a:buClr>
                <a:srgbClr val="003300"/>
              </a:buClr>
              <a:buFont typeface="+mj-lt"/>
              <a:buAutoNum type="arabicPeriod"/>
            </a:pPr>
            <a:r>
              <a:rPr lang="en-US" sz="2600" b="1" dirty="0"/>
              <a:t>Approved PFD (Personal Flotation Device)</a:t>
            </a:r>
          </a:p>
          <a:p>
            <a:pPr marL="1035049" lvl="1" indent="-457199">
              <a:buFont typeface="Wingdings" panose="05000000000000000000" pitchFamily="2" charset="2"/>
              <a:buChar char="q"/>
            </a:pPr>
            <a:r>
              <a:rPr lang="en-US" dirty="0"/>
              <a:t>For each person on the boat and in tow </a:t>
            </a:r>
            <a:endParaRPr lang="en-US" sz="1200" dirty="0"/>
          </a:p>
          <a:p>
            <a:pPr marL="514349" indent="-514349">
              <a:buClr>
                <a:srgbClr val="003300"/>
              </a:buClr>
              <a:buFont typeface="+mj-lt"/>
              <a:buAutoNum type="arabicPeriod"/>
            </a:pPr>
            <a:r>
              <a:rPr lang="en-US" sz="2600" b="1" dirty="0"/>
              <a:t>Motorized Watercraft Operate at Minimal Speed Within 100 ft of:</a:t>
            </a:r>
          </a:p>
          <a:p>
            <a:pPr marL="1035049" lvl="1" indent="-457199">
              <a:buFont typeface="Wingdings" panose="05000000000000000000" pitchFamily="2" charset="2"/>
              <a:buChar char="q"/>
            </a:pPr>
            <a:r>
              <a:rPr lang="en-US" dirty="0"/>
              <a:t>Non-motorized Boats, Swimmers, Fisherman, Buoys, and Docks </a:t>
            </a:r>
            <a:endParaRPr lang="en-US" sz="1200" dirty="0"/>
          </a:p>
          <a:p>
            <a:pPr marL="514349" indent="-514349">
              <a:buClr>
                <a:srgbClr val="003300"/>
              </a:buClr>
              <a:buFont typeface="+mj-lt"/>
              <a:buAutoNum type="arabicPeriod"/>
            </a:pPr>
            <a:r>
              <a:rPr lang="en-US" sz="2600" b="1" dirty="0"/>
              <a:t>Never Tow Closer than 100 ft to any Non-motorized Boat, Object, or Person. </a:t>
            </a:r>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5</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pic>
        <p:nvPicPr>
          <p:cNvPr id="15" name="Picture 14">
            <a:extLst>
              <a:ext uri="{FF2B5EF4-FFF2-40B4-BE49-F238E27FC236}">
                <a16:creationId xmlns:a16="http://schemas.microsoft.com/office/drawing/2014/main" id="{E5A910B8-36C7-6724-A90B-99F001C8283F}"/>
              </a:ext>
            </a:extLst>
          </p:cNvPr>
          <p:cNvPicPr>
            <a:picLocks noChangeAspect="1"/>
          </p:cNvPicPr>
          <p:nvPr/>
        </p:nvPicPr>
        <p:blipFill>
          <a:blip r:embed="rId3"/>
          <a:stretch>
            <a:fillRect/>
          </a:stretch>
        </p:blipFill>
        <p:spPr>
          <a:xfrm>
            <a:off x="6987397" y="3429000"/>
            <a:ext cx="4528868" cy="2723321"/>
          </a:xfrm>
          <a:prstGeom prst="rect">
            <a:avLst/>
          </a:prstGeom>
        </p:spPr>
      </p:pic>
      <p:sp>
        <p:nvSpPr>
          <p:cNvPr id="16" name="Content Placeholder 2">
            <a:extLst>
              <a:ext uri="{FF2B5EF4-FFF2-40B4-BE49-F238E27FC236}">
                <a16:creationId xmlns:a16="http://schemas.microsoft.com/office/drawing/2014/main" id="{3982A08B-2463-092B-C2DB-1456738E5AE4}"/>
              </a:ext>
            </a:extLst>
          </p:cNvPr>
          <p:cNvSpPr txBox="1">
            <a:spLocks/>
          </p:cNvSpPr>
          <p:nvPr/>
        </p:nvSpPr>
        <p:spPr>
          <a:xfrm>
            <a:off x="7116417" y="2683565"/>
            <a:ext cx="4335879" cy="2220944"/>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u="sng" dirty="0"/>
              <a:t>100 Foot Distance Reference </a:t>
            </a:r>
          </a:p>
          <a:p>
            <a:pPr marL="0" indent="0">
              <a:buClr>
                <a:srgbClr val="003300"/>
              </a:buClr>
              <a:buNone/>
            </a:pPr>
            <a:endParaRPr lang="en-US" sz="2600" b="1" i="1" dirty="0">
              <a:solidFill>
                <a:schemeClr val="bg2"/>
              </a:solidFill>
            </a:endParaRPr>
          </a:p>
          <a:p>
            <a:pPr marL="0" indent="0">
              <a:buClr>
                <a:srgbClr val="003300"/>
              </a:buClr>
              <a:buNone/>
            </a:pPr>
            <a:r>
              <a:rPr lang="en-US" sz="2600" b="1" i="1" dirty="0">
                <a:solidFill>
                  <a:schemeClr val="bg2"/>
                </a:solidFill>
              </a:rPr>
              <a:t>5 Times Boat </a:t>
            </a:r>
          </a:p>
          <a:p>
            <a:pPr marL="0" indent="0">
              <a:buClr>
                <a:srgbClr val="003300"/>
              </a:buClr>
              <a:buNone/>
            </a:pPr>
            <a:r>
              <a:rPr lang="en-US" sz="2600" b="1" i="1" dirty="0">
                <a:solidFill>
                  <a:schemeClr val="bg2"/>
                </a:solidFill>
              </a:rPr>
              <a:t>Length</a:t>
            </a:r>
          </a:p>
        </p:txBody>
      </p:sp>
      <p:sp>
        <p:nvSpPr>
          <p:cNvPr id="17" name="Content Placeholder 2">
            <a:extLst>
              <a:ext uri="{FF2B5EF4-FFF2-40B4-BE49-F238E27FC236}">
                <a16:creationId xmlns:a16="http://schemas.microsoft.com/office/drawing/2014/main" id="{9111F90C-7678-725D-3F88-0AE434221940}"/>
              </a:ext>
            </a:extLst>
          </p:cNvPr>
          <p:cNvSpPr txBox="1">
            <a:spLocks/>
          </p:cNvSpPr>
          <p:nvPr/>
        </p:nvSpPr>
        <p:spPr>
          <a:xfrm>
            <a:off x="9845346" y="854536"/>
            <a:ext cx="1670919" cy="796314"/>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Wake</a:t>
            </a:r>
            <a:r>
              <a:rPr lang="en-US" sz="2600" b="1" i="1" dirty="0">
                <a:solidFill>
                  <a:schemeClr val="bg2"/>
                </a:solidFill>
              </a:rPr>
              <a:t> </a:t>
            </a:r>
            <a:r>
              <a:rPr lang="en-US" sz="2600" b="1" i="1" dirty="0"/>
              <a:t>Boarding</a:t>
            </a:r>
            <a:endParaRPr lang="en-US" dirty="0"/>
          </a:p>
        </p:txBody>
      </p:sp>
      <p:sp>
        <p:nvSpPr>
          <p:cNvPr id="18" name="Content Placeholder 2">
            <a:extLst>
              <a:ext uri="{FF2B5EF4-FFF2-40B4-BE49-F238E27FC236}">
                <a16:creationId xmlns:a16="http://schemas.microsoft.com/office/drawing/2014/main" id="{60927209-8CB0-54B2-5AAB-A7562906CF17}"/>
              </a:ext>
            </a:extLst>
          </p:cNvPr>
          <p:cNvSpPr txBox="1">
            <a:spLocks/>
          </p:cNvSpPr>
          <p:nvPr/>
        </p:nvSpPr>
        <p:spPr>
          <a:xfrm>
            <a:off x="6889516" y="5185969"/>
            <a:ext cx="1670919" cy="454143"/>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solidFill>
                  <a:schemeClr val="bg2"/>
                </a:solidFill>
              </a:rPr>
              <a:t>Tubing</a:t>
            </a:r>
            <a:endParaRPr lang="en-US" dirty="0">
              <a:solidFill>
                <a:schemeClr val="bg2"/>
              </a:solidFill>
            </a:endParaRPr>
          </a:p>
        </p:txBody>
      </p:sp>
    </p:spTree>
    <p:extLst>
      <p:ext uri="{BB962C8B-B14F-4D97-AF65-F5344CB8AC3E}">
        <p14:creationId xmlns:p14="http://schemas.microsoft.com/office/powerpoint/2010/main" val="1718992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IH Boating Rules (Summarized) . . . </a:t>
            </a:r>
            <a:endParaRPr lang="en-US" sz="3600" dirty="0"/>
          </a:p>
        </p:txBody>
      </p:sp>
      <p:sp>
        <p:nvSpPr>
          <p:cNvPr id="3" name="Content Placeholder 2">
            <a:extLst>
              <a:ext uri="{FF2B5EF4-FFF2-40B4-BE49-F238E27FC236}">
                <a16:creationId xmlns:a16="http://schemas.microsoft.com/office/drawing/2014/main" id="{A5243195-2373-499A-8189-3716E42F5EFA}"/>
              </a:ext>
            </a:extLst>
          </p:cNvPr>
          <p:cNvSpPr>
            <a:spLocks noGrp="1"/>
          </p:cNvSpPr>
          <p:nvPr>
            <p:ph idx="1"/>
          </p:nvPr>
        </p:nvSpPr>
        <p:spPr>
          <a:xfrm>
            <a:off x="230605" y="1067271"/>
            <a:ext cx="7993679" cy="5285667"/>
          </a:xfrm>
        </p:spPr>
        <p:txBody>
          <a:bodyPr>
            <a:normAutofit lnSpcReduction="10000"/>
          </a:bodyPr>
          <a:lstStyle/>
          <a:p>
            <a:pPr marL="514349" indent="-514349">
              <a:buClr>
                <a:srgbClr val="003300"/>
              </a:buClr>
              <a:buFont typeface="+mj-lt"/>
              <a:buAutoNum type="arabicPeriod" startAt="6"/>
            </a:pPr>
            <a:r>
              <a:rPr lang="en-US" sz="2600" b="1" dirty="0"/>
              <a:t>Speed Limit Maximum 40 MPH</a:t>
            </a:r>
          </a:p>
          <a:p>
            <a:pPr marL="1035049" lvl="1" indent="-457199">
              <a:buFont typeface="Wingdings" panose="05000000000000000000" pitchFamily="2" charset="2"/>
              <a:buChar char="q"/>
            </a:pPr>
            <a:r>
              <a:rPr lang="en-US" sz="2100" dirty="0"/>
              <a:t>5 mph or at minimum wake non-hours - 7:00 pm to 10:00 am</a:t>
            </a:r>
            <a:endParaRPr lang="en-US" sz="2000" dirty="0"/>
          </a:p>
          <a:p>
            <a:pPr marL="514349" indent="-514349">
              <a:buClr>
                <a:srgbClr val="003300"/>
              </a:buClr>
              <a:buFont typeface="+mj-lt"/>
              <a:buAutoNum type="arabicPeriod" startAt="6"/>
            </a:pPr>
            <a:r>
              <a:rPr lang="en-US" sz="2600" b="1" dirty="0"/>
              <a:t>Towing – Skiers, Tubing, Wakeboarding</a:t>
            </a:r>
          </a:p>
          <a:p>
            <a:pPr marL="1035049" lvl="1" indent="-457199">
              <a:buFont typeface="Wingdings" panose="05000000000000000000" pitchFamily="2" charset="2"/>
              <a:buChar char="q"/>
            </a:pPr>
            <a:r>
              <a:rPr lang="en-US" sz="2300" dirty="0"/>
              <a:t>50ft minimum rope, 100ft distance, raised orange flag for down skier</a:t>
            </a:r>
          </a:p>
          <a:p>
            <a:pPr marL="514349" indent="-514349">
              <a:buClr>
                <a:srgbClr val="003300"/>
              </a:buClr>
              <a:buFont typeface="+mj-lt"/>
              <a:buAutoNum type="arabicPeriod" startAt="6"/>
            </a:pPr>
            <a:r>
              <a:rPr lang="en-US" sz="2600" b="1" dirty="0"/>
              <a:t>Reckless and Negligent Operation of Boats is Prohibited</a:t>
            </a:r>
          </a:p>
          <a:p>
            <a:pPr marL="514349" indent="-514349">
              <a:buClr>
                <a:srgbClr val="003300"/>
              </a:buClr>
              <a:buFont typeface="+mj-lt"/>
              <a:buAutoNum type="arabicPeriod" startAt="6"/>
            </a:pPr>
            <a:r>
              <a:rPr lang="en-US" sz="2600" b="1" dirty="0"/>
              <a:t>Not Allowed – Artificial Weight   </a:t>
            </a:r>
            <a:endParaRPr lang="en-US" b="1" dirty="0"/>
          </a:p>
          <a:p>
            <a:pPr marL="1035049" lvl="1" indent="-457199">
              <a:buFont typeface="Wingdings" panose="05000000000000000000" pitchFamily="2" charset="2"/>
              <a:buChar char="q"/>
            </a:pPr>
            <a:r>
              <a:rPr lang="en-US" sz="2300" dirty="0"/>
              <a:t>Water Sacks, Coolers, Weight Devices, Wedges</a:t>
            </a:r>
          </a:p>
          <a:p>
            <a:pPr marL="514349" indent="-514349">
              <a:buClr>
                <a:srgbClr val="003300"/>
              </a:buClr>
              <a:buFont typeface="+mj-lt"/>
              <a:buAutoNum type="arabicPeriod" startAt="6"/>
            </a:pPr>
            <a:r>
              <a:rPr lang="en-US" sz="2600" b="1" dirty="0"/>
              <a:t>Negligent Operation of Watercraft – Excessive Wake   </a:t>
            </a:r>
          </a:p>
          <a:p>
            <a:pPr marL="1035049" lvl="2" indent="-342899">
              <a:buClr>
                <a:srgbClr val="B0B0B0"/>
              </a:buClr>
              <a:buFont typeface="Wingdings" panose="05000000000000000000" pitchFamily="2" charset="2"/>
              <a:buChar char="q"/>
              <a:defRPr/>
            </a:pPr>
            <a:r>
              <a:rPr lang="en-US" sz="2100" dirty="0"/>
              <a:t>No Method of Boat Operation to Artificially Create Excessive Wakes</a:t>
            </a:r>
            <a:endParaRPr lang="en-US" sz="2000" dirty="0"/>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6</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
        <p:nvSpPr>
          <p:cNvPr id="14" name="Content Placeholder 2">
            <a:extLst>
              <a:ext uri="{FF2B5EF4-FFF2-40B4-BE49-F238E27FC236}">
                <a16:creationId xmlns:a16="http://schemas.microsoft.com/office/drawing/2014/main" id="{7C9DCB15-A3D2-1115-F661-EA6281B82CAC}"/>
              </a:ext>
            </a:extLst>
          </p:cNvPr>
          <p:cNvSpPr txBox="1">
            <a:spLocks/>
          </p:cNvSpPr>
          <p:nvPr/>
        </p:nvSpPr>
        <p:spPr>
          <a:xfrm>
            <a:off x="8254769" y="2718353"/>
            <a:ext cx="3393894" cy="1426265"/>
          </a:xfrm>
          <a:prstGeom prst="rect">
            <a:avLst/>
          </a:prstGeom>
        </p:spPr>
        <p:txBody>
          <a:bodyPr vert="horz" lIns="91440" tIns="45720" rIns="91440" bIns="45720" rtlCol="0">
            <a:normAutofit fontScale="92500" lnSpcReduction="2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solidFill>
                  <a:schemeClr val="bg2"/>
                </a:solidFill>
              </a:rPr>
              <a:t>100 ft Distance </a:t>
            </a:r>
          </a:p>
          <a:p>
            <a:pPr marL="0" indent="0">
              <a:buClr>
                <a:srgbClr val="003300"/>
              </a:buClr>
              <a:buNone/>
            </a:pPr>
            <a:r>
              <a:rPr lang="en-US" sz="2600" b="1" i="1" dirty="0">
                <a:solidFill>
                  <a:schemeClr val="bg2"/>
                </a:solidFill>
              </a:rPr>
              <a:t>1-1/2 times rope distance</a:t>
            </a:r>
          </a:p>
          <a:p>
            <a:pPr marL="0" indent="0">
              <a:buClr>
                <a:srgbClr val="003300"/>
              </a:buClr>
              <a:buNone/>
            </a:pPr>
            <a:r>
              <a:rPr lang="en-US" sz="2600" b="1" i="1" dirty="0">
                <a:solidFill>
                  <a:schemeClr val="bg2"/>
                </a:solidFill>
              </a:rPr>
              <a:t>5 times length of boat</a:t>
            </a:r>
            <a:endParaRPr lang="en-US" dirty="0">
              <a:solidFill>
                <a:schemeClr val="bg2"/>
              </a:solidFill>
            </a:endParaRPr>
          </a:p>
        </p:txBody>
      </p:sp>
      <p:pic>
        <p:nvPicPr>
          <p:cNvPr id="15" name="Picture 14">
            <a:extLst>
              <a:ext uri="{FF2B5EF4-FFF2-40B4-BE49-F238E27FC236}">
                <a16:creationId xmlns:a16="http://schemas.microsoft.com/office/drawing/2014/main" id="{6312CD87-0B35-C005-5E69-13A7626C3439}"/>
              </a:ext>
            </a:extLst>
          </p:cNvPr>
          <p:cNvPicPr>
            <a:picLocks noChangeAspect="1"/>
          </p:cNvPicPr>
          <p:nvPr/>
        </p:nvPicPr>
        <p:blipFill>
          <a:blip r:embed="rId2"/>
          <a:stretch>
            <a:fillRect/>
          </a:stretch>
        </p:blipFill>
        <p:spPr>
          <a:xfrm>
            <a:off x="8224285" y="3710104"/>
            <a:ext cx="3967715" cy="2419560"/>
          </a:xfrm>
          <a:prstGeom prst="rect">
            <a:avLst/>
          </a:prstGeom>
        </p:spPr>
      </p:pic>
      <p:pic>
        <p:nvPicPr>
          <p:cNvPr id="16" name="Picture 15">
            <a:extLst>
              <a:ext uri="{FF2B5EF4-FFF2-40B4-BE49-F238E27FC236}">
                <a16:creationId xmlns:a16="http://schemas.microsoft.com/office/drawing/2014/main" id="{402A19A7-1CE0-6154-1DEA-BB8FFAA7F433}"/>
              </a:ext>
            </a:extLst>
          </p:cNvPr>
          <p:cNvPicPr>
            <a:picLocks noChangeAspect="1"/>
          </p:cNvPicPr>
          <p:nvPr/>
        </p:nvPicPr>
        <p:blipFill>
          <a:blip r:embed="rId3"/>
          <a:stretch>
            <a:fillRect/>
          </a:stretch>
        </p:blipFill>
        <p:spPr>
          <a:xfrm>
            <a:off x="8224282" y="818148"/>
            <a:ext cx="3967716" cy="2933874"/>
          </a:xfrm>
          <a:prstGeom prst="rect">
            <a:avLst/>
          </a:prstGeom>
        </p:spPr>
      </p:pic>
    </p:spTree>
    <p:extLst>
      <p:ext uri="{BB962C8B-B14F-4D97-AF65-F5344CB8AC3E}">
        <p14:creationId xmlns:p14="http://schemas.microsoft.com/office/powerpoint/2010/main" val="1330139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1999" cy="904544"/>
          </a:xfrm>
          <a:solidFill>
            <a:srgbClr val="003300"/>
          </a:solidFill>
        </p:spPr>
        <p:txBody>
          <a:bodyPr>
            <a:normAutofit/>
          </a:bodyPr>
          <a:lstStyle/>
          <a:p>
            <a:r>
              <a:rPr lang="en-US" sz="3600" dirty="0">
                <a:solidFill>
                  <a:schemeClr val="bg1"/>
                </a:solidFill>
              </a:rPr>
              <a:t>Missouri State Water Patrol Rules . . .   </a:t>
            </a:r>
            <a:endParaRPr lang="en-US" sz="3600"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0"/>
          </p:nvPr>
        </p:nvSpPr>
        <p:spPr/>
        <p:txBody>
          <a:bodyPr/>
          <a:lstStyle/>
          <a:p>
            <a:fld id="{E34F0D9B-C5BB-4964-9FDA-5614DEFF43E3}" type="slidenum">
              <a:rPr lang="en-US" smtClean="0"/>
              <a:t>7</a:t>
            </a:fld>
            <a:endParaRPr lang="en-US" dirty="0"/>
          </a:p>
        </p:txBody>
      </p:sp>
      <p:sp>
        <p:nvSpPr>
          <p:cNvPr id="9" name="Content Placeholder 8">
            <a:extLst>
              <a:ext uri="{FF2B5EF4-FFF2-40B4-BE49-F238E27FC236}">
                <a16:creationId xmlns:a16="http://schemas.microsoft.com/office/drawing/2014/main" id="{CF7A5651-CEB9-4D68-84B2-7447404514C3}"/>
              </a:ext>
            </a:extLst>
          </p:cNvPr>
          <p:cNvSpPr>
            <a:spLocks noGrp="1"/>
          </p:cNvSpPr>
          <p:nvPr>
            <p:ph sz="quarter" idx="12"/>
          </p:nvPr>
        </p:nvSpPr>
        <p:spPr>
          <a:xfrm>
            <a:off x="240631" y="1350760"/>
            <a:ext cx="5370460" cy="4706751"/>
          </a:xfrm>
        </p:spPr>
        <p:txBody>
          <a:bodyPr>
            <a:normAutofit fontScale="92500"/>
          </a:bodyPr>
          <a:lstStyle/>
          <a:p>
            <a:pPr marL="0" indent="0">
              <a:buNone/>
            </a:pPr>
            <a:r>
              <a:rPr lang="en-US" sz="2200" b="1" u="sng" dirty="0"/>
              <a:t>MO Water Patrol At IH</a:t>
            </a:r>
          </a:p>
          <a:p>
            <a:pPr marL="0" indent="0">
              <a:buNone/>
            </a:pPr>
            <a:endParaRPr lang="en-US" sz="2200" b="1" dirty="0"/>
          </a:p>
          <a:p>
            <a:pPr marL="800099" lvl="1" indent="-342899">
              <a:lnSpc>
                <a:spcPct val="107000"/>
              </a:lnSpc>
              <a:spcBef>
                <a:spcPts val="0"/>
              </a:spcBef>
              <a:buFont typeface="Wingdings" panose="05000000000000000000" pitchFamily="2" charset="2"/>
              <a:buChar char="q"/>
            </a:pPr>
            <a:r>
              <a:rPr lang="en-US" sz="2200" dirty="0">
                <a:solidFill>
                  <a:schemeClr val="tx1"/>
                </a:solidFill>
              </a:rPr>
              <a:t>IH is a private lake and MO Water Patrol Rules are not enforceable, but IH rules suggest compliance with rules.</a:t>
            </a:r>
          </a:p>
          <a:p>
            <a:pPr marL="800099" lvl="1" indent="-342899">
              <a:lnSpc>
                <a:spcPct val="107000"/>
              </a:lnSpc>
              <a:spcBef>
                <a:spcPts val="0"/>
              </a:spcBef>
              <a:spcAft>
                <a:spcPts val="800"/>
              </a:spcAft>
              <a:buFont typeface="Wingdings" panose="05000000000000000000" pitchFamily="2" charset="2"/>
              <a:buChar char="q"/>
            </a:pPr>
            <a:r>
              <a:rPr lang="en-US" sz="2200" dirty="0">
                <a:solidFill>
                  <a:schemeClr val="tx1"/>
                </a:solidFill>
              </a:rPr>
              <a:t>MO Water Patrol will file a report upon a boating incident – therefore report can identify non-compliance to MO State Water Patrol Rules.</a:t>
            </a:r>
          </a:p>
          <a:p>
            <a:pPr marL="800099" lvl="1" indent="-342899">
              <a:lnSpc>
                <a:spcPct val="107000"/>
              </a:lnSpc>
              <a:spcBef>
                <a:spcPts val="0"/>
              </a:spcBef>
              <a:spcAft>
                <a:spcPts val="800"/>
              </a:spcAft>
              <a:buFont typeface="Wingdings" panose="05000000000000000000" pitchFamily="2" charset="2"/>
              <a:buChar char="q"/>
            </a:pPr>
            <a:r>
              <a:rPr lang="en-US" sz="2200" dirty="0">
                <a:solidFill>
                  <a:schemeClr val="tx1"/>
                </a:solidFill>
              </a:rPr>
              <a:t>“The Handbook of Missouri Boating Laws and Responsibilities”  </a:t>
            </a:r>
          </a:p>
          <a:p>
            <a:pPr marL="800099" lvl="1" indent="-342899">
              <a:lnSpc>
                <a:spcPct val="107000"/>
              </a:lnSpc>
              <a:spcBef>
                <a:spcPts val="0"/>
              </a:spcBef>
              <a:spcAft>
                <a:spcPts val="800"/>
              </a:spcAft>
              <a:buFont typeface="Wingdings" panose="05000000000000000000" pitchFamily="2" charset="2"/>
              <a:buChar char="q"/>
            </a:pPr>
            <a:r>
              <a:rPr lang="en-US" sz="2200" dirty="0">
                <a:solidFill>
                  <a:schemeClr val="tx1"/>
                </a:solidFill>
              </a:rPr>
              <a:t>www.boat-ed.com/Missouri/handbook</a:t>
            </a:r>
          </a:p>
          <a:p>
            <a:pPr marL="225425" lvl="1" indent="-169863">
              <a:lnSpc>
                <a:spcPct val="100000"/>
              </a:lnSpc>
              <a:buFont typeface="Arial" panose="020B0604020202020204" pitchFamily="34" charset="0"/>
              <a:buChar char="•"/>
            </a:pPr>
            <a:endParaRPr lang="en-US" dirty="0"/>
          </a:p>
        </p:txBody>
      </p:sp>
      <p:sp>
        <p:nvSpPr>
          <p:cNvPr id="10" name="Text Placeholder 9">
            <a:extLst>
              <a:ext uri="{FF2B5EF4-FFF2-40B4-BE49-F238E27FC236}">
                <a16:creationId xmlns:a16="http://schemas.microsoft.com/office/drawing/2014/main" id="{704A403A-EE92-46F3-9305-4755E464C65A}"/>
              </a:ext>
            </a:extLst>
          </p:cNvPr>
          <p:cNvSpPr>
            <a:spLocks noGrp="1"/>
          </p:cNvSpPr>
          <p:nvPr>
            <p:ph type="body" sz="quarter" idx="13"/>
          </p:nvPr>
        </p:nvSpPr>
        <p:spPr>
          <a:xfrm>
            <a:off x="6309396" y="1350573"/>
            <a:ext cx="5641975" cy="4706938"/>
          </a:xfrm>
        </p:spPr>
        <p:txBody>
          <a:bodyPr>
            <a:normAutofit lnSpcReduction="10000"/>
          </a:bodyPr>
          <a:lstStyle/>
          <a:p>
            <a:pPr marL="0" indent="0">
              <a:buNone/>
            </a:pPr>
            <a:r>
              <a:rPr lang="en-US" sz="2200" b="1" u="sng" dirty="0"/>
              <a:t>Key MO Water Patrol Rules</a:t>
            </a:r>
          </a:p>
          <a:p>
            <a:pPr marL="0" indent="0">
              <a:buNone/>
            </a:pPr>
            <a:endParaRPr lang="en-US" sz="2200" b="1" u="sng" dirty="0"/>
          </a:p>
          <a:p>
            <a:pPr marL="800099" lvl="1" indent="-342899">
              <a:lnSpc>
                <a:spcPct val="107000"/>
              </a:lnSpc>
              <a:spcBef>
                <a:spcPts val="0"/>
              </a:spcBef>
              <a:buFont typeface="Wingdings" panose="05000000000000000000" pitchFamily="2" charset="2"/>
              <a:buChar char="q"/>
            </a:pPr>
            <a:r>
              <a:rPr lang="en-US" sz="2200" dirty="0">
                <a:solidFill>
                  <a:schemeClr val="tx1"/>
                </a:solidFill>
              </a:rPr>
              <a:t>All persons born after January 1, 1984, must have passed MSHP safety license. </a:t>
            </a:r>
          </a:p>
          <a:p>
            <a:pPr marL="1217612" lvl="4" indent="-342899">
              <a:lnSpc>
                <a:spcPct val="107000"/>
              </a:lnSpc>
              <a:spcBef>
                <a:spcPts val="0"/>
              </a:spcBef>
              <a:buFont typeface="Wingdings" panose="05000000000000000000" pitchFamily="2" charset="2"/>
              <a:buChar char="q"/>
            </a:pPr>
            <a:r>
              <a:rPr lang="en-US" sz="2000" b="1" i="1" dirty="0">
                <a:solidFill>
                  <a:schemeClr val="tx1"/>
                </a:solidFill>
              </a:rPr>
              <a:t>Be responsible and get your MSHP safety license</a:t>
            </a:r>
          </a:p>
          <a:p>
            <a:pPr marL="800099" lvl="1" indent="-342899">
              <a:lnSpc>
                <a:spcPct val="107000"/>
              </a:lnSpc>
              <a:spcBef>
                <a:spcPts val="0"/>
              </a:spcBef>
              <a:buFont typeface="Wingdings" panose="05000000000000000000" pitchFamily="2" charset="2"/>
              <a:buChar char="q"/>
            </a:pPr>
            <a:r>
              <a:rPr lang="en-US" sz="2200" dirty="0">
                <a:solidFill>
                  <a:schemeClr val="tx1"/>
                </a:solidFill>
              </a:rPr>
              <a:t>Operate Boat or PWC at speeds not greater than “Idle speed” or “Slow”, “No Wake Speed” within 100ft of Dock, Boat, Buoy, Person</a:t>
            </a:r>
          </a:p>
          <a:p>
            <a:pPr marL="800099" lvl="1" indent="-342899">
              <a:lnSpc>
                <a:spcPct val="107000"/>
              </a:lnSpc>
              <a:spcBef>
                <a:spcPts val="0"/>
              </a:spcBef>
              <a:spcAft>
                <a:spcPts val="800"/>
              </a:spcAft>
              <a:buFont typeface="Wingdings" panose="05000000000000000000" pitchFamily="2" charset="2"/>
              <a:buChar char="q"/>
            </a:pPr>
            <a:r>
              <a:rPr lang="en-US" sz="2200" dirty="0">
                <a:solidFill>
                  <a:schemeClr val="tx1"/>
                </a:solidFill>
              </a:rPr>
              <a:t>Alcohol and Drug – Zero Tolerance for boat drivers</a:t>
            </a:r>
          </a:p>
          <a:p>
            <a:pPr marL="168275" lvl="2" indent="-168275" fontAlgn="ctr">
              <a:lnSpc>
                <a:spcPct val="107000"/>
              </a:lnSpc>
            </a:pPr>
            <a:endParaRPr lang="en-US" b="1" u="sng" dirty="0"/>
          </a:p>
          <a:p>
            <a:endParaRPr lang="en-US" dirty="0"/>
          </a:p>
        </p:txBody>
      </p:sp>
      <p:sp>
        <p:nvSpPr>
          <p:cNvPr id="7" name="TextBox 6">
            <a:extLst>
              <a:ext uri="{FF2B5EF4-FFF2-40B4-BE49-F238E27FC236}">
                <a16:creationId xmlns:a16="http://schemas.microsoft.com/office/drawing/2014/main" id="{6EF5A384-07A3-4F2A-85D7-652F0A19DF00}"/>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90164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Citation Process . . . </a:t>
            </a:r>
            <a:endParaRPr lang="en-US" sz="3600"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8</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sp>
        <p:nvSpPr>
          <p:cNvPr id="7" name="Content Placeholder 2">
            <a:extLst>
              <a:ext uri="{FF2B5EF4-FFF2-40B4-BE49-F238E27FC236}">
                <a16:creationId xmlns:a16="http://schemas.microsoft.com/office/drawing/2014/main" id="{2A7EE7CC-41B3-C812-96AC-310AA83CD00D}"/>
              </a:ext>
            </a:extLst>
          </p:cNvPr>
          <p:cNvSpPr txBox="1">
            <a:spLocks/>
          </p:cNvSpPr>
          <p:nvPr/>
        </p:nvSpPr>
        <p:spPr>
          <a:xfrm>
            <a:off x="7171083" y="1104626"/>
            <a:ext cx="4641575" cy="2117412"/>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8" name="Content Placeholder 2">
            <a:extLst>
              <a:ext uri="{FF2B5EF4-FFF2-40B4-BE49-F238E27FC236}">
                <a16:creationId xmlns:a16="http://schemas.microsoft.com/office/drawing/2014/main" id="{DDCB1DA4-2FA3-419B-373A-B74858C881FB}"/>
              </a:ext>
            </a:extLst>
          </p:cNvPr>
          <p:cNvSpPr txBox="1">
            <a:spLocks/>
          </p:cNvSpPr>
          <p:nvPr/>
        </p:nvSpPr>
        <p:spPr>
          <a:xfrm>
            <a:off x="7116418" y="3508512"/>
            <a:ext cx="4903199" cy="2753139"/>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6" name="Content Placeholder 2">
            <a:extLst>
              <a:ext uri="{FF2B5EF4-FFF2-40B4-BE49-F238E27FC236}">
                <a16:creationId xmlns:a16="http://schemas.microsoft.com/office/drawing/2014/main" id="{DDCB1DA4-2FA3-419B-373A-B74858C881FB}"/>
              </a:ext>
            </a:extLst>
          </p:cNvPr>
          <p:cNvSpPr txBox="1">
            <a:spLocks/>
          </p:cNvSpPr>
          <p:nvPr/>
        </p:nvSpPr>
        <p:spPr>
          <a:xfrm>
            <a:off x="768731" y="1345758"/>
            <a:ext cx="5632069" cy="4749522"/>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IH water patrol has been trained for consistent enforcement of our IH rules.  </a:t>
            </a:r>
          </a:p>
          <a:p>
            <a:pPr marL="0" indent="0">
              <a:buClr>
                <a:srgbClr val="003300"/>
              </a:buClr>
              <a:buNone/>
            </a:pPr>
            <a:r>
              <a:rPr lang="en-US" sz="2600" b="1" i="1" dirty="0"/>
              <a:t>Typically, verbal guidance or warning are the usual water patrol enforcement. </a:t>
            </a:r>
          </a:p>
          <a:p>
            <a:pPr marL="0" indent="0">
              <a:buClr>
                <a:srgbClr val="003300"/>
              </a:buClr>
              <a:buNone/>
            </a:pPr>
            <a:r>
              <a:rPr lang="en-US" sz="2600" b="1" i="1" dirty="0"/>
              <a:t>If a citation is issued , there is an established process for appeal of citations.  </a:t>
            </a:r>
          </a:p>
          <a:p>
            <a:pPr marL="0" indent="0">
              <a:buClr>
                <a:srgbClr val="003300"/>
              </a:buClr>
              <a:buNone/>
            </a:pPr>
            <a:r>
              <a:rPr lang="en-US" sz="2600" b="1" i="1" dirty="0"/>
              <a:t>Citations may only be issued in non-compliance with rules.</a:t>
            </a:r>
          </a:p>
          <a:p>
            <a:pPr marL="1028698" lvl="2" indent="-336550">
              <a:buClr>
                <a:srgbClr val="B0B0B0"/>
              </a:buClr>
              <a:buFont typeface="Arial" panose="020B0604020202020204" pitchFamily="34" charset="0"/>
              <a:buChar char="−"/>
              <a:defRPr/>
            </a:pPr>
            <a:endParaRPr lang="en-US" sz="21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pic>
        <p:nvPicPr>
          <p:cNvPr id="9" name="Picture 8">
            <a:extLst>
              <a:ext uri="{FF2B5EF4-FFF2-40B4-BE49-F238E27FC236}">
                <a16:creationId xmlns:a16="http://schemas.microsoft.com/office/drawing/2014/main" id="{E9861DB1-C025-C174-4C04-24E48BF76CE7}"/>
              </a:ext>
            </a:extLst>
          </p:cNvPr>
          <p:cNvPicPr>
            <a:picLocks noChangeAspect="1"/>
          </p:cNvPicPr>
          <p:nvPr/>
        </p:nvPicPr>
        <p:blipFill>
          <a:blip r:embed="rId2"/>
          <a:stretch>
            <a:fillRect/>
          </a:stretch>
        </p:blipFill>
        <p:spPr>
          <a:xfrm>
            <a:off x="6633275" y="1845466"/>
            <a:ext cx="5441367" cy="2753139"/>
          </a:xfrm>
          <a:prstGeom prst="rect">
            <a:avLst/>
          </a:prstGeom>
        </p:spPr>
      </p:pic>
    </p:spTree>
    <p:extLst>
      <p:ext uri="{BB962C8B-B14F-4D97-AF65-F5344CB8AC3E}">
        <p14:creationId xmlns:p14="http://schemas.microsoft.com/office/powerpoint/2010/main" val="354244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1C57BC1-570C-FB33-6F00-54757EC838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2950" y="4446842"/>
            <a:ext cx="3809361" cy="1786864"/>
          </a:xfrm>
          <a:prstGeom prst="rect">
            <a:avLst/>
          </a:prstGeom>
        </p:spPr>
      </p:pic>
      <p:sp>
        <p:nvSpPr>
          <p:cNvPr id="2" name="Title 1">
            <a:extLst>
              <a:ext uri="{FF2B5EF4-FFF2-40B4-BE49-F238E27FC236}">
                <a16:creationId xmlns:a16="http://schemas.microsoft.com/office/drawing/2014/main" id="{FA2A85E5-B159-47C1-B11E-2B41BE320379}"/>
              </a:ext>
            </a:extLst>
          </p:cNvPr>
          <p:cNvSpPr>
            <a:spLocks noGrp="1"/>
          </p:cNvSpPr>
          <p:nvPr>
            <p:ph type="title"/>
          </p:nvPr>
        </p:nvSpPr>
        <p:spPr>
          <a:xfrm>
            <a:off x="0" y="0"/>
            <a:ext cx="12192000" cy="818148"/>
          </a:xfrm>
          <a:solidFill>
            <a:srgbClr val="003300"/>
          </a:solidFill>
        </p:spPr>
        <p:txBody>
          <a:bodyPr>
            <a:normAutofit/>
          </a:bodyPr>
          <a:lstStyle/>
          <a:p>
            <a:r>
              <a:rPr lang="en-US" sz="3600" dirty="0">
                <a:solidFill>
                  <a:schemeClr val="bg1"/>
                </a:solidFill>
              </a:rPr>
              <a:t>IH Non-Compliance Rule (Summarized) . . . </a:t>
            </a:r>
            <a:endParaRPr lang="en-US" sz="3600" dirty="0"/>
          </a:p>
        </p:txBody>
      </p:sp>
      <p:sp>
        <p:nvSpPr>
          <p:cNvPr id="3" name="Content Placeholder 2">
            <a:extLst>
              <a:ext uri="{FF2B5EF4-FFF2-40B4-BE49-F238E27FC236}">
                <a16:creationId xmlns:a16="http://schemas.microsoft.com/office/drawing/2014/main" id="{A5243195-2373-499A-8189-3716E42F5EFA}"/>
              </a:ext>
            </a:extLst>
          </p:cNvPr>
          <p:cNvSpPr>
            <a:spLocks noGrp="1"/>
          </p:cNvSpPr>
          <p:nvPr>
            <p:ph idx="1"/>
          </p:nvPr>
        </p:nvSpPr>
        <p:spPr>
          <a:xfrm>
            <a:off x="230606" y="1067272"/>
            <a:ext cx="4500420" cy="5052174"/>
          </a:xfrm>
        </p:spPr>
        <p:txBody>
          <a:bodyPr>
            <a:normAutofit lnSpcReduction="10000"/>
          </a:bodyPr>
          <a:lstStyle/>
          <a:p>
            <a:pPr marL="514349" indent="-514349">
              <a:buClr>
                <a:srgbClr val="003300"/>
              </a:buClr>
              <a:buFont typeface="+mj-lt"/>
              <a:buAutoNum type="arabicPeriod"/>
            </a:pPr>
            <a:r>
              <a:rPr lang="en-US" sz="2600" b="1" dirty="0"/>
              <a:t>No Wake Surfing  </a:t>
            </a:r>
          </a:p>
          <a:p>
            <a:pPr marL="920749" lvl="1" indent="-342899">
              <a:buFont typeface="Wingdings" panose="05000000000000000000" pitchFamily="2" charset="2"/>
              <a:buChar char="q"/>
            </a:pPr>
            <a:r>
              <a:rPr lang="en-US" sz="2100" dirty="0"/>
              <a:t>Wake Surfing Defined as Riding in an Artificial Wave Created by a Boat</a:t>
            </a:r>
            <a:endParaRPr lang="en-US" sz="2000" dirty="0"/>
          </a:p>
          <a:p>
            <a:pPr marL="514349" indent="-514349">
              <a:buClr>
                <a:srgbClr val="003300"/>
              </a:buClr>
              <a:buFont typeface="+mj-lt"/>
              <a:buAutoNum type="arabicPeriod"/>
            </a:pPr>
            <a:r>
              <a:rPr lang="en-US" sz="2600" b="1" dirty="0"/>
              <a:t>No Added Weight in Boat  </a:t>
            </a:r>
            <a:endParaRPr lang="en-US" b="1" dirty="0"/>
          </a:p>
          <a:p>
            <a:pPr marL="920749" lvl="1" indent="-342899">
              <a:buFont typeface="Wingdings" panose="05000000000000000000" pitchFamily="2" charset="2"/>
              <a:buChar char="q"/>
            </a:pPr>
            <a:r>
              <a:rPr lang="en-US" sz="2300" dirty="0"/>
              <a:t>Water Ballasts/Sacks/Lead or Concrete Weights</a:t>
            </a:r>
          </a:p>
          <a:p>
            <a:pPr marL="920749" lvl="1" indent="-342899">
              <a:buFont typeface="Wingdings" panose="05000000000000000000" pitchFamily="2" charset="2"/>
              <a:buChar char="q"/>
            </a:pPr>
            <a:r>
              <a:rPr lang="en-US" sz="2300" dirty="0"/>
              <a:t>No Filling of Water Ballasts on Boats</a:t>
            </a:r>
          </a:p>
          <a:p>
            <a:pPr marL="514349" indent="-514349">
              <a:buClr>
                <a:srgbClr val="003300"/>
              </a:buClr>
              <a:buFont typeface="+mj-lt"/>
              <a:buAutoNum type="arabicPeriod"/>
            </a:pPr>
            <a:r>
              <a:rPr lang="en-US" sz="2600" b="1" dirty="0"/>
              <a:t>No Wedges or Wake Trim Tabs to Enhance Wake</a:t>
            </a:r>
            <a:endParaRPr lang="en-US" sz="2300" dirty="0">
              <a:solidFill>
                <a:srgbClr val="1A1446"/>
              </a:solidFill>
              <a:latin typeface="Arial"/>
            </a:endParaRPr>
          </a:p>
          <a:p>
            <a:pPr marL="914398" lvl="1" indent="-336550">
              <a:buClr>
                <a:srgbClr val="B0B0B0"/>
              </a:buClr>
              <a:defRPr/>
            </a:pPr>
            <a:endParaRPr lang="en-US" sz="2300" dirty="0">
              <a:solidFill>
                <a:srgbClr val="1A1446"/>
              </a:solidFill>
              <a:latin typeface="Arial"/>
            </a:endParaRPr>
          </a:p>
          <a:p>
            <a:pPr marL="914398" lvl="1" indent="-336550">
              <a:buClr>
                <a:srgbClr val="B0B0B0"/>
              </a:buClr>
              <a:defRPr/>
            </a:pPr>
            <a:endParaRPr lang="en-US" sz="2300" dirty="0"/>
          </a:p>
          <a:p>
            <a:pPr marL="647699" indent="-336550"/>
            <a:endParaRPr lang="en-US" dirty="0"/>
          </a:p>
        </p:txBody>
      </p:sp>
      <p:sp>
        <p:nvSpPr>
          <p:cNvPr id="4" name="Slide Number Placeholder 3">
            <a:extLst>
              <a:ext uri="{FF2B5EF4-FFF2-40B4-BE49-F238E27FC236}">
                <a16:creationId xmlns:a16="http://schemas.microsoft.com/office/drawing/2014/main" id="{22B1BA08-0398-4DDF-8191-758A5D375597}"/>
              </a:ext>
            </a:extLst>
          </p:cNvPr>
          <p:cNvSpPr>
            <a:spLocks noGrp="1"/>
          </p:cNvSpPr>
          <p:nvPr>
            <p:ph type="sldNum" sz="quarter" idx="12"/>
          </p:nvPr>
        </p:nvSpPr>
        <p:spPr/>
        <p:txBody>
          <a:bodyPr/>
          <a:lstStyle/>
          <a:p>
            <a:fld id="{E34F0D9B-C5BB-4964-9FDA-5614DEFF43E3}" type="slidenum">
              <a:rPr lang="en-US" smtClean="0"/>
              <a:t>9</a:t>
            </a:fld>
            <a:endParaRPr lang="en-US" dirty="0"/>
          </a:p>
        </p:txBody>
      </p:sp>
      <p:sp>
        <p:nvSpPr>
          <p:cNvPr id="5" name="TextBox 4">
            <a:extLst>
              <a:ext uri="{FF2B5EF4-FFF2-40B4-BE49-F238E27FC236}">
                <a16:creationId xmlns:a16="http://schemas.microsoft.com/office/drawing/2014/main" id="{4C2B68A7-106A-4452-99B1-87BC83B982E3}"/>
              </a:ext>
            </a:extLst>
          </p:cNvPr>
          <p:cNvSpPr txBox="1"/>
          <p:nvPr/>
        </p:nvSpPr>
        <p:spPr>
          <a:xfrm>
            <a:off x="154745" y="6358596"/>
            <a:ext cx="2180492" cy="369332"/>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1F1C28B9-118D-2D42-8DF9-61CB569E756A}"/>
              </a:ext>
            </a:extLst>
          </p:cNvPr>
          <p:cNvPicPr>
            <a:picLocks noChangeAspect="1"/>
          </p:cNvPicPr>
          <p:nvPr/>
        </p:nvPicPr>
        <p:blipFill>
          <a:blip r:embed="rId3"/>
          <a:stretch>
            <a:fillRect/>
          </a:stretch>
        </p:blipFill>
        <p:spPr>
          <a:xfrm>
            <a:off x="4553705" y="771797"/>
            <a:ext cx="7308647" cy="3387757"/>
          </a:xfrm>
          <a:prstGeom prst="rect">
            <a:avLst/>
          </a:prstGeom>
        </p:spPr>
      </p:pic>
      <p:pic>
        <p:nvPicPr>
          <p:cNvPr id="16" name="Picture 15">
            <a:extLst>
              <a:ext uri="{FF2B5EF4-FFF2-40B4-BE49-F238E27FC236}">
                <a16:creationId xmlns:a16="http://schemas.microsoft.com/office/drawing/2014/main" id="{252745A5-300F-A6EA-9F14-88A57C2358FE}"/>
              </a:ext>
            </a:extLst>
          </p:cNvPr>
          <p:cNvPicPr>
            <a:picLocks noChangeAspect="1"/>
          </p:cNvPicPr>
          <p:nvPr/>
        </p:nvPicPr>
        <p:blipFill>
          <a:blip r:embed="rId4"/>
          <a:stretch>
            <a:fillRect/>
          </a:stretch>
        </p:blipFill>
        <p:spPr>
          <a:xfrm>
            <a:off x="8991229" y="4205906"/>
            <a:ext cx="2942895" cy="2008044"/>
          </a:xfrm>
          <a:prstGeom prst="rect">
            <a:avLst/>
          </a:prstGeom>
        </p:spPr>
      </p:pic>
      <p:sp>
        <p:nvSpPr>
          <p:cNvPr id="17" name="Content Placeholder 2">
            <a:extLst>
              <a:ext uri="{FF2B5EF4-FFF2-40B4-BE49-F238E27FC236}">
                <a16:creationId xmlns:a16="http://schemas.microsoft.com/office/drawing/2014/main" id="{A8F09E6E-4E2D-0ABE-27C2-2037274F1F3F}"/>
              </a:ext>
            </a:extLst>
          </p:cNvPr>
          <p:cNvSpPr txBox="1">
            <a:spLocks/>
          </p:cNvSpPr>
          <p:nvPr/>
        </p:nvSpPr>
        <p:spPr>
          <a:xfrm>
            <a:off x="6482259" y="1650769"/>
            <a:ext cx="1431234" cy="761528"/>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solidFill>
                  <a:schemeClr val="bg2"/>
                </a:solidFill>
              </a:rPr>
              <a:t>Wake Surfing</a:t>
            </a:r>
            <a:endParaRPr lang="en-US" dirty="0">
              <a:solidFill>
                <a:schemeClr val="bg2"/>
              </a:solidFill>
            </a:endParaRPr>
          </a:p>
        </p:txBody>
      </p:sp>
      <p:sp>
        <p:nvSpPr>
          <p:cNvPr id="19" name="Content Placeholder 2">
            <a:extLst>
              <a:ext uri="{FF2B5EF4-FFF2-40B4-BE49-F238E27FC236}">
                <a16:creationId xmlns:a16="http://schemas.microsoft.com/office/drawing/2014/main" id="{79871F51-B68E-3763-9A4A-41555E46B38B}"/>
              </a:ext>
            </a:extLst>
          </p:cNvPr>
          <p:cNvSpPr txBox="1">
            <a:spLocks/>
          </p:cNvSpPr>
          <p:nvPr/>
        </p:nvSpPr>
        <p:spPr>
          <a:xfrm>
            <a:off x="9079438" y="4260420"/>
            <a:ext cx="1431234" cy="761529"/>
          </a:xfrm>
          <a:prstGeom prst="rect">
            <a:avLst/>
          </a:prstGeom>
        </p:spPr>
        <p:txBody>
          <a:bodyPr vert="horz" lIns="91440" tIns="45720" rIns="91440" bIns="45720" rtlCol="0">
            <a:normAutofit lnSpcReduction="1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t>Trim Tabs</a:t>
            </a:r>
            <a:endParaRPr lang="en-US" dirty="0"/>
          </a:p>
        </p:txBody>
      </p:sp>
      <p:sp>
        <p:nvSpPr>
          <p:cNvPr id="22" name="Content Placeholder 2">
            <a:extLst>
              <a:ext uri="{FF2B5EF4-FFF2-40B4-BE49-F238E27FC236}">
                <a16:creationId xmlns:a16="http://schemas.microsoft.com/office/drawing/2014/main" id="{71650396-E511-D94C-603E-39AADC7F1C7F}"/>
              </a:ext>
            </a:extLst>
          </p:cNvPr>
          <p:cNvSpPr txBox="1">
            <a:spLocks/>
          </p:cNvSpPr>
          <p:nvPr/>
        </p:nvSpPr>
        <p:spPr>
          <a:xfrm>
            <a:off x="5458474" y="4392325"/>
            <a:ext cx="2478314" cy="761528"/>
          </a:xfrm>
          <a:prstGeom prst="rect">
            <a:avLst/>
          </a:prstGeom>
        </p:spPr>
        <p:txBody>
          <a:bodyPr vert="horz" lIns="91440" tIns="45720" rIns="91440" bIns="45720" rtlCol="0">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j-lt"/>
                <a:ea typeface="Roboto" panose="02000000000000000000"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j-lt"/>
                <a:ea typeface="Roboto" panose="02000000000000000000"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j-lt"/>
                <a:ea typeface="Roboto" panose="02000000000000000000"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j-lt"/>
                <a:ea typeface="Roboto" panose="02000000000000000000"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j-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300"/>
              </a:buClr>
              <a:buNone/>
            </a:pPr>
            <a:r>
              <a:rPr lang="en-US" sz="2600" b="1" i="1" dirty="0">
                <a:solidFill>
                  <a:schemeClr val="bg2"/>
                </a:solidFill>
              </a:rPr>
              <a:t>Water Ballast</a:t>
            </a:r>
            <a:endParaRPr lang="en-US" dirty="0">
              <a:solidFill>
                <a:schemeClr val="bg2"/>
              </a:solidFill>
            </a:endParaRPr>
          </a:p>
        </p:txBody>
      </p:sp>
    </p:spTree>
    <p:extLst>
      <p:ext uri="{BB962C8B-B14F-4D97-AF65-F5344CB8AC3E}">
        <p14:creationId xmlns:p14="http://schemas.microsoft.com/office/powerpoint/2010/main" val="2470466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5sK1vxVJ0JNgefqrMQiI.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BuUYCCjgn6kq7_9WFV2EP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o_IDq8wrbci6EuvUFRBph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LAJSB0yHCUsJ892.JhpuQ"/>
</p:tagLst>
</file>

<file path=ppt/theme/theme1.xml><?xml version="1.0" encoding="utf-8"?>
<a:theme xmlns:a="http://schemas.openxmlformats.org/drawingml/2006/main" name="1_LM Enterprise white">
  <a:themeElements>
    <a:clrScheme name="LM PRINT COLORS 2018">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06748C"/>
      </a:hlink>
      <a:folHlink>
        <a:srgbClr val="000000"/>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LPOA Jan 2021 Members Mtg.potx" id="{F48A3A88-F103-4443-922F-0FC74E255D90}" vid="{0E6EA474-CEB0-4D7A-A92C-2CABD557D7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86BC371964184E9F0BB8357AB6ECAB" ma:contentTypeVersion="8" ma:contentTypeDescription="Create a new document." ma:contentTypeScope="" ma:versionID="a4d558ccd765b395560a9268b265037d">
  <xsd:schema xmlns:xsd="http://www.w3.org/2001/XMLSchema" xmlns:xs="http://www.w3.org/2001/XMLSchema" xmlns:p="http://schemas.microsoft.com/office/2006/metadata/properties" xmlns:ns3="47996fac-ca02-4fd9-86fd-060a929c76fa" xmlns:ns4="ea828976-be78-4aca-a008-096fdc7e0ced" targetNamespace="http://schemas.microsoft.com/office/2006/metadata/properties" ma:root="true" ma:fieldsID="306bd2156a77e853bb40e7c4387a2aa5" ns3:_="" ns4:_="">
    <xsd:import namespace="47996fac-ca02-4fd9-86fd-060a929c76fa"/>
    <xsd:import namespace="ea828976-be78-4aca-a008-096fdc7e0ce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SearchProperties" minOccurs="0"/>
                <xsd:element ref="ns3:MediaServiceObjectDetectorVersion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96fac-ca02-4fd9-86fd-060a929c7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28976-be78-4aca-a008-096fdc7e0c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4CC6DA-1478-4055-9E33-04121B5E4E49}">
  <ds:schemaRefs>
    <ds:schemaRef ds:uri="http://schemas.microsoft.com/sharepoint/v3/contenttype/forms"/>
  </ds:schemaRefs>
</ds:datastoreItem>
</file>

<file path=customXml/itemProps2.xml><?xml version="1.0" encoding="utf-8"?>
<ds:datastoreItem xmlns:ds="http://schemas.openxmlformats.org/officeDocument/2006/customXml" ds:itemID="{6EAF230C-8D88-487E-AC57-E8A88D2F9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96fac-ca02-4fd9-86fd-060a929c76fa"/>
    <ds:schemaRef ds:uri="ea828976-be78-4aca-a008-096fdc7e0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C49815-E4C2-43EB-89D9-BB2CF1C9A980}">
  <ds:schemaRefs>
    <ds:schemaRef ds:uri="ea828976-be78-4aca-a008-096fdc7e0ced"/>
    <ds:schemaRef ds:uri="47996fac-ca02-4fd9-86fd-060a929c76fa"/>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18606</TotalTime>
  <Words>1100</Words>
  <Application>Microsoft Office PowerPoint</Application>
  <PresentationFormat>Widescreen</PresentationFormat>
  <Paragraphs>177</Paragraphs>
  <Slides>12</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1" baseType="lpstr">
      <vt:lpstr>Aptos</vt:lpstr>
      <vt:lpstr>Arial</vt:lpstr>
      <vt:lpstr>Calibri</vt:lpstr>
      <vt:lpstr>Roboto</vt:lpstr>
      <vt:lpstr>Times New Roman</vt:lpstr>
      <vt:lpstr>Wingdings</vt:lpstr>
      <vt:lpstr>Wingdings 2</vt:lpstr>
      <vt:lpstr>1_LM Enterprise white</vt:lpstr>
      <vt:lpstr>think-cell Slide</vt:lpstr>
      <vt:lpstr>Boating Safety &amp; Etiquette Orientation</vt:lpstr>
      <vt:lpstr>PowerPoint Presentation</vt:lpstr>
      <vt:lpstr>Introduction  . . . </vt:lpstr>
      <vt:lpstr>Objectives . . . </vt:lpstr>
      <vt:lpstr>IH Boating Rules (Summarized) . . . </vt:lpstr>
      <vt:lpstr>IH Boating Rules (Summarized) . . . </vt:lpstr>
      <vt:lpstr>Missouri State Water Patrol Rules . . .   </vt:lpstr>
      <vt:lpstr>Citation Process . . . </vt:lpstr>
      <vt:lpstr>IH Non-Compliance Rule (Summarized) . . . </vt:lpstr>
      <vt:lpstr>IH Good Boating Practices . . .  </vt:lpstr>
      <vt:lpstr>IH Good Boating Practices . . .  </vt:lpstr>
      <vt:lpstr>Watersports Safety &amp; Etiquette Workshop. .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Mischik, Joseph</dc:creator>
  <cp:lastModifiedBy>Dave May</cp:lastModifiedBy>
  <cp:revision>110</cp:revision>
  <cp:lastPrinted>2024-05-28T21:31:24Z</cp:lastPrinted>
  <dcterms:created xsi:type="dcterms:W3CDTF">2020-12-20T20:00:13Z</dcterms:created>
  <dcterms:modified xsi:type="dcterms:W3CDTF">2024-05-29T12:06:27Z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0x0101002186BC371964184E9F0BB8357AB6ECAB</vt:lpwstr>
  </property>
</Properties>
</file>